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000663" cy="251999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13" userDrawn="1">
          <p15:clr>
            <a:srgbClr val="A4A3A4"/>
          </p15:clr>
        </p15:guide>
        <p15:guide id="2" pos="56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496B"/>
    <a:srgbClr val="F875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7326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48" y="-7224"/>
      </p:cViewPr>
      <p:guideLst>
        <p:guide orient="horz" pos="7913"/>
        <p:guide pos="56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050" y="4124164"/>
            <a:ext cx="15300564" cy="8773325"/>
          </a:xfrm>
        </p:spPr>
        <p:txBody>
          <a:bodyPr anchor="b"/>
          <a:lstStyle>
            <a:lvl1pPr algn="ctr">
              <a:defRPr sz="1181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13235822"/>
            <a:ext cx="13500497" cy="6084159"/>
          </a:xfrm>
        </p:spPr>
        <p:txBody>
          <a:bodyPr/>
          <a:lstStyle>
            <a:lvl1pPr marL="0" indent="0" algn="ctr">
              <a:buNone/>
              <a:defRPr sz="4725"/>
            </a:lvl1pPr>
            <a:lvl2pPr marL="900044" indent="0" algn="ctr">
              <a:buNone/>
              <a:defRPr sz="3937"/>
            </a:lvl2pPr>
            <a:lvl3pPr marL="1800088" indent="0" algn="ctr">
              <a:buNone/>
              <a:defRPr sz="3543"/>
            </a:lvl3pPr>
            <a:lvl4pPr marL="2700132" indent="0" algn="ctr">
              <a:buNone/>
              <a:defRPr sz="3150"/>
            </a:lvl4pPr>
            <a:lvl5pPr marL="3600176" indent="0" algn="ctr">
              <a:buNone/>
              <a:defRPr sz="3150"/>
            </a:lvl5pPr>
            <a:lvl6pPr marL="4500220" indent="0" algn="ctr">
              <a:buNone/>
              <a:defRPr sz="3150"/>
            </a:lvl6pPr>
            <a:lvl7pPr marL="5400264" indent="0" algn="ctr">
              <a:buNone/>
              <a:defRPr sz="3150"/>
            </a:lvl7pPr>
            <a:lvl8pPr marL="6300307" indent="0" algn="ctr">
              <a:buNone/>
              <a:defRPr sz="3150"/>
            </a:lvl8pPr>
            <a:lvl9pPr marL="7200351" indent="0" algn="ctr">
              <a:buNone/>
              <a:defRPr sz="315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017A-ED2F-4655-90AE-A5F3D53E8E28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F0E8-6051-4907-BAED-1D1AF0996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199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017A-ED2F-4655-90AE-A5F3D53E8E28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F0E8-6051-4907-BAED-1D1AF0996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46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5" y="1341665"/>
            <a:ext cx="3881393" cy="2135581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6" y="1341665"/>
            <a:ext cx="11419171" cy="2135581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017A-ED2F-4655-90AE-A5F3D53E8E28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F0E8-6051-4907-BAED-1D1AF0996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240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017A-ED2F-4655-90AE-A5F3D53E8E28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F0E8-6051-4907-BAED-1D1AF0996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729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1" y="6282501"/>
            <a:ext cx="15525572" cy="10482488"/>
          </a:xfrm>
        </p:spPr>
        <p:txBody>
          <a:bodyPr anchor="b"/>
          <a:lstStyle>
            <a:lvl1pPr>
              <a:defRPr sz="1181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1" y="16864157"/>
            <a:ext cx="15525572" cy="5512493"/>
          </a:xfrm>
        </p:spPr>
        <p:txBody>
          <a:bodyPr/>
          <a:lstStyle>
            <a:lvl1pPr marL="0" indent="0">
              <a:buNone/>
              <a:defRPr sz="4725">
                <a:solidFill>
                  <a:schemeClr val="tx1"/>
                </a:solidFill>
              </a:defRPr>
            </a:lvl1pPr>
            <a:lvl2pPr marL="900044" indent="0"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 marL="1800088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3pPr>
            <a:lvl4pPr marL="2700132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4pPr>
            <a:lvl5pPr marL="3600176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5pPr>
            <a:lvl6pPr marL="450022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6pPr>
            <a:lvl7pPr marL="5400264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7pPr>
            <a:lvl8pPr marL="6300307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8pPr>
            <a:lvl9pPr marL="7200351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017A-ED2F-4655-90AE-A5F3D53E8E28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F0E8-6051-4907-BAED-1D1AF0996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91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6708326"/>
            <a:ext cx="7650282" cy="159891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6708326"/>
            <a:ext cx="7650282" cy="159891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017A-ED2F-4655-90AE-A5F3D53E8E28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F0E8-6051-4907-BAED-1D1AF0996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4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341671"/>
            <a:ext cx="15525572" cy="48708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2" y="6177496"/>
            <a:ext cx="7615123" cy="302749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2" y="9204991"/>
            <a:ext cx="7615123" cy="1353915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7" y="6177496"/>
            <a:ext cx="7652626" cy="302749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7" y="9204991"/>
            <a:ext cx="7652626" cy="1353915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017A-ED2F-4655-90AE-A5F3D53E8E28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F0E8-6051-4907-BAED-1D1AF0996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500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017A-ED2F-4655-90AE-A5F3D53E8E28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F0E8-6051-4907-BAED-1D1AF0996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54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017A-ED2F-4655-90AE-A5F3D53E8E28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F0E8-6051-4907-BAED-1D1AF0996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178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679998"/>
            <a:ext cx="5805682" cy="5879994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3628335"/>
            <a:ext cx="9112836" cy="17908316"/>
          </a:xfrm>
        </p:spPr>
        <p:txBody>
          <a:bodyPr/>
          <a:lstStyle>
            <a:lvl1pPr>
              <a:defRPr sz="6300"/>
            </a:lvl1pPr>
            <a:lvl2pPr>
              <a:defRPr sz="5512"/>
            </a:lvl2pPr>
            <a:lvl3pPr>
              <a:defRPr sz="4725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7559993"/>
            <a:ext cx="5805682" cy="14005821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017A-ED2F-4655-90AE-A5F3D53E8E28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F0E8-6051-4907-BAED-1D1AF0996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448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679998"/>
            <a:ext cx="5805682" cy="5879994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3628335"/>
            <a:ext cx="9112836" cy="17908316"/>
          </a:xfrm>
        </p:spPr>
        <p:txBody>
          <a:bodyPr anchor="t"/>
          <a:lstStyle>
            <a:lvl1pPr marL="0" indent="0">
              <a:buNone/>
              <a:defRPr sz="6300"/>
            </a:lvl1pPr>
            <a:lvl2pPr marL="900044" indent="0">
              <a:buNone/>
              <a:defRPr sz="5512"/>
            </a:lvl2pPr>
            <a:lvl3pPr marL="1800088" indent="0">
              <a:buNone/>
              <a:defRPr sz="4725"/>
            </a:lvl3pPr>
            <a:lvl4pPr marL="2700132" indent="0">
              <a:buNone/>
              <a:defRPr sz="3937"/>
            </a:lvl4pPr>
            <a:lvl5pPr marL="3600176" indent="0">
              <a:buNone/>
              <a:defRPr sz="3937"/>
            </a:lvl5pPr>
            <a:lvl6pPr marL="4500220" indent="0">
              <a:buNone/>
              <a:defRPr sz="3937"/>
            </a:lvl6pPr>
            <a:lvl7pPr marL="5400264" indent="0">
              <a:buNone/>
              <a:defRPr sz="3937"/>
            </a:lvl7pPr>
            <a:lvl8pPr marL="6300307" indent="0">
              <a:buNone/>
              <a:defRPr sz="3937"/>
            </a:lvl8pPr>
            <a:lvl9pPr marL="7200351" indent="0">
              <a:buNone/>
              <a:defRPr sz="393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7559993"/>
            <a:ext cx="5805682" cy="14005821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017A-ED2F-4655-90AE-A5F3D53E8E28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F0E8-6051-4907-BAED-1D1AF0996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565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1341671"/>
            <a:ext cx="15525572" cy="4870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6708326"/>
            <a:ext cx="15525572" cy="15989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23356649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9017A-ED2F-4655-90AE-A5F3D53E8E28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23356649"/>
            <a:ext cx="6075224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23356649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EF0E8-6051-4907-BAED-1D1AF0996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254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00088" rtl="0" eaLnBrk="1" latinLnBrk="0" hangingPunct="1">
        <a:lnSpc>
          <a:spcPct val="90000"/>
        </a:lnSpc>
        <a:spcBef>
          <a:spcPct val="0"/>
        </a:spcBef>
        <a:buNone/>
        <a:defRPr sz="86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0022" indent="-450022" algn="l" defTabSz="1800088" rtl="0" eaLnBrk="1" latinLnBrk="0" hangingPunct="1">
        <a:lnSpc>
          <a:spcPct val="90000"/>
        </a:lnSpc>
        <a:spcBef>
          <a:spcPts val="1969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1pPr>
      <a:lvl2pPr marL="1350066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250110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150154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4050198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950242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850285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750329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650373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1pPr>
      <a:lvl2pPr marL="90004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800088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700132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3600176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50022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40026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300307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200351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18" Type="http://schemas.openxmlformats.org/officeDocument/2006/relationships/image" Target="../media/image15.png"/><Relationship Id="rId3" Type="http://schemas.microsoft.com/office/2007/relationships/hdphoto" Target="../media/hdphoto1.wdp"/><Relationship Id="rId21" Type="http://schemas.openxmlformats.org/officeDocument/2006/relationships/image" Target="../media/image18.jpeg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17" Type="http://schemas.openxmlformats.org/officeDocument/2006/relationships/image" Target="../media/image14.jpeg"/><Relationship Id="rId2" Type="http://schemas.openxmlformats.org/officeDocument/2006/relationships/image" Target="../media/image1.png"/><Relationship Id="rId16" Type="http://schemas.openxmlformats.org/officeDocument/2006/relationships/image" Target="../media/image13.jpeg"/><Relationship Id="rId20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5" Type="http://schemas.openxmlformats.org/officeDocument/2006/relationships/image" Target="../media/image12.jpeg"/><Relationship Id="rId23" Type="http://schemas.openxmlformats.org/officeDocument/2006/relationships/image" Target="../media/image20.jpeg"/><Relationship Id="rId10" Type="http://schemas.openxmlformats.org/officeDocument/2006/relationships/image" Target="../media/image7.jpeg"/><Relationship Id="rId19" Type="http://schemas.openxmlformats.org/officeDocument/2006/relationships/image" Target="../media/image16.jpeg"/><Relationship Id="rId4" Type="http://schemas.openxmlformats.org/officeDocument/2006/relationships/hyperlink" Target="http://qmc.tj/publications/" TargetMode="External"/><Relationship Id="rId9" Type="http://schemas.openxmlformats.org/officeDocument/2006/relationships/image" Target="../media/image6.jpeg"/><Relationship Id="rId14" Type="http://schemas.openxmlformats.org/officeDocument/2006/relationships/image" Target="../media/image11.jpeg"/><Relationship Id="rId22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328469" y="7188524"/>
            <a:ext cx="17342166" cy="915898"/>
          </a:xfrm>
          <a:prstGeom prst="rect">
            <a:avLst/>
          </a:prstGeom>
          <a:solidFill>
            <a:srgbClr val="F875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Metin kutusu 4"/>
          <p:cNvSpPr txBox="1"/>
          <p:nvPr/>
        </p:nvSpPr>
        <p:spPr>
          <a:xfrm>
            <a:off x="328469" y="4256613"/>
            <a:ext cx="1182543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err="1">
                <a:solidFill>
                  <a:srgbClr val="136577"/>
                </a:solidFill>
              </a:rPr>
              <a:t>Стандарти</a:t>
            </a:r>
            <a:r>
              <a:rPr lang="ru-RU" sz="2400" dirty="0">
                <a:solidFill>
                  <a:srgbClr val="136577"/>
                </a:solidFill>
              </a:rPr>
              <a:t> </a:t>
            </a:r>
            <a:r>
              <a:rPr lang="ru-RU" sz="2400" dirty="0" err="1">
                <a:solidFill>
                  <a:srgbClr val="136577"/>
                </a:solidFill>
              </a:rPr>
              <a:t>Комиссияи</a:t>
            </a:r>
            <a:r>
              <a:rPr lang="ru-RU" sz="2400" dirty="0">
                <a:solidFill>
                  <a:srgbClr val="136577"/>
                </a:solidFill>
              </a:rPr>
              <a:t> </a:t>
            </a:r>
            <a:r>
              <a:rPr lang="ru-RU" sz="2400" dirty="0" err="1">
                <a:solidFill>
                  <a:srgbClr val="136577"/>
                </a:solidFill>
              </a:rPr>
              <a:t>Иқтисодии</a:t>
            </a:r>
            <a:r>
              <a:rPr lang="ru-RU" sz="2400" dirty="0">
                <a:solidFill>
                  <a:srgbClr val="136577"/>
                </a:solidFill>
              </a:rPr>
              <a:t> </a:t>
            </a:r>
            <a:r>
              <a:rPr lang="ru-RU" sz="2400" dirty="0" err="1">
                <a:solidFill>
                  <a:srgbClr val="136577"/>
                </a:solidFill>
              </a:rPr>
              <a:t>Аврупоии</a:t>
            </a:r>
            <a:r>
              <a:rPr lang="ru-RU" sz="2400" dirty="0">
                <a:solidFill>
                  <a:srgbClr val="136577"/>
                </a:solidFill>
              </a:rPr>
              <a:t> </a:t>
            </a:r>
            <a:r>
              <a:rPr lang="ru-RU" sz="2400" dirty="0" err="1">
                <a:solidFill>
                  <a:srgbClr val="136577"/>
                </a:solidFill>
              </a:rPr>
              <a:t>Созмони</a:t>
            </a:r>
            <a:r>
              <a:rPr lang="ru-RU" sz="2400" dirty="0">
                <a:solidFill>
                  <a:srgbClr val="136577"/>
                </a:solidFill>
              </a:rPr>
              <a:t> </a:t>
            </a:r>
            <a:r>
              <a:rPr lang="ru-RU" sz="2400" dirty="0" err="1">
                <a:solidFill>
                  <a:srgbClr val="136577"/>
                </a:solidFill>
              </a:rPr>
              <a:t>Милали</a:t>
            </a:r>
            <a:r>
              <a:rPr lang="ru-RU" sz="2400" dirty="0">
                <a:solidFill>
                  <a:srgbClr val="136577"/>
                </a:solidFill>
              </a:rPr>
              <a:t>  </a:t>
            </a:r>
            <a:r>
              <a:rPr lang="ru-RU" sz="2400" dirty="0" err="1">
                <a:solidFill>
                  <a:srgbClr val="136577"/>
                </a:solidFill>
              </a:rPr>
              <a:t>Муттаӽид</a:t>
            </a:r>
            <a:r>
              <a:rPr lang="ru-RU" sz="2400" dirty="0">
                <a:solidFill>
                  <a:srgbClr val="136577"/>
                </a:solidFill>
              </a:rPr>
              <a:t> (КИА СММ) </a:t>
            </a:r>
            <a:r>
              <a:rPr lang="ru-RU" sz="2400" dirty="0" err="1">
                <a:solidFill>
                  <a:srgbClr val="136577"/>
                </a:solidFill>
              </a:rPr>
              <a:t>барои</a:t>
            </a:r>
            <a:r>
              <a:rPr lang="ru-RU" sz="2400" dirty="0">
                <a:solidFill>
                  <a:srgbClr val="136577"/>
                </a:solidFill>
              </a:rPr>
              <a:t> </a:t>
            </a:r>
            <a:r>
              <a:rPr lang="ru-RU" sz="2400" dirty="0" err="1">
                <a:solidFill>
                  <a:srgbClr val="136577"/>
                </a:solidFill>
              </a:rPr>
              <a:t>пиёзи</a:t>
            </a:r>
            <a:r>
              <a:rPr lang="ru-RU" sz="2400" dirty="0">
                <a:solidFill>
                  <a:srgbClr val="136577"/>
                </a:solidFill>
              </a:rPr>
              <a:t> </a:t>
            </a:r>
            <a:r>
              <a:rPr lang="ru-RU" sz="2400" dirty="0" err="1">
                <a:solidFill>
                  <a:srgbClr val="136577"/>
                </a:solidFill>
              </a:rPr>
              <a:t>гуногуннавъ</a:t>
            </a:r>
            <a:r>
              <a:rPr lang="ru-RU" sz="2400" dirty="0">
                <a:solidFill>
                  <a:srgbClr val="136577"/>
                </a:solidFill>
              </a:rPr>
              <a:t> (</a:t>
            </a:r>
            <a:r>
              <a:rPr lang="ru-RU" sz="2400" dirty="0" err="1">
                <a:solidFill>
                  <a:srgbClr val="136577"/>
                </a:solidFill>
              </a:rPr>
              <a:t>навъӽои</a:t>
            </a:r>
            <a:r>
              <a:rPr lang="ru-RU" sz="2400" dirty="0">
                <a:solidFill>
                  <a:srgbClr val="136577"/>
                </a:solidFill>
              </a:rPr>
              <a:t> </a:t>
            </a:r>
            <a:r>
              <a:rPr lang="ru-RU" sz="2400" dirty="0" err="1">
                <a:solidFill>
                  <a:srgbClr val="136577"/>
                </a:solidFill>
              </a:rPr>
              <a:t>полезӣ</a:t>
            </a:r>
            <a:r>
              <a:rPr lang="ru-RU" sz="2400" dirty="0">
                <a:solidFill>
                  <a:srgbClr val="136577"/>
                </a:solidFill>
              </a:rPr>
              <a:t>), </a:t>
            </a:r>
            <a:r>
              <a:rPr lang="ru-RU" sz="2400" dirty="0" err="1">
                <a:solidFill>
                  <a:srgbClr val="136577"/>
                </a:solidFill>
              </a:rPr>
              <a:t>ки</a:t>
            </a:r>
            <a:r>
              <a:rPr lang="ru-RU" sz="2400" dirty="0">
                <a:solidFill>
                  <a:srgbClr val="136577"/>
                </a:solidFill>
              </a:rPr>
              <a:t> аз </a:t>
            </a:r>
            <a:r>
              <a:rPr lang="en-US" sz="2400" dirty="0">
                <a:solidFill>
                  <a:srgbClr val="136577"/>
                </a:solidFill>
              </a:rPr>
              <a:t>ALLIUM</a:t>
            </a:r>
            <a:r>
              <a:rPr lang="ru-RU" sz="2400" dirty="0">
                <a:solidFill>
                  <a:srgbClr val="136577"/>
                </a:solidFill>
              </a:rPr>
              <a:t> </a:t>
            </a:r>
            <a:r>
              <a:rPr lang="ru-RU" sz="2400" dirty="0" err="1">
                <a:solidFill>
                  <a:srgbClr val="136577"/>
                </a:solidFill>
              </a:rPr>
              <a:t>сераи</a:t>
            </a:r>
            <a:r>
              <a:rPr lang="ru-RU" sz="2400" dirty="0">
                <a:solidFill>
                  <a:srgbClr val="136577"/>
                </a:solidFill>
              </a:rPr>
              <a:t> </a:t>
            </a:r>
            <a:r>
              <a:rPr lang="en-US" sz="2400" dirty="0">
                <a:solidFill>
                  <a:srgbClr val="136577"/>
                </a:solidFill>
              </a:rPr>
              <a:t>L</a:t>
            </a:r>
            <a:r>
              <a:rPr lang="ru-RU" sz="2400" dirty="0">
                <a:solidFill>
                  <a:srgbClr val="136577"/>
                </a:solidFill>
              </a:rPr>
              <a:t> </a:t>
            </a:r>
            <a:r>
              <a:rPr lang="ru-RU" sz="2400" dirty="0" err="1">
                <a:solidFill>
                  <a:srgbClr val="136577"/>
                </a:solidFill>
              </a:rPr>
              <a:t>гирифта</a:t>
            </a:r>
            <a:r>
              <a:rPr lang="ru-RU" sz="2400" dirty="0">
                <a:solidFill>
                  <a:srgbClr val="136577"/>
                </a:solidFill>
              </a:rPr>
              <a:t> </a:t>
            </a:r>
            <a:r>
              <a:rPr lang="ru-RU" sz="2400" dirty="0" err="1">
                <a:solidFill>
                  <a:srgbClr val="136577"/>
                </a:solidFill>
              </a:rPr>
              <a:t>шудааст</a:t>
            </a:r>
            <a:r>
              <a:rPr lang="ru-RU" sz="2400" dirty="0">
                <a:solidFill>
                  <a:srgbClr val="136577"/>
                </a:solidFill>
              </a:rPr>
              <a:t>. Сера </a:t>
            </a:r>
            <a:r>
              <a:rPr lang="en-US" sz="2400" dirty="0">
                <a:solidFill>
                  <a:srgbClr val="136577"/>
                </a:solidFill>
              </a:rPr>
              <a:t>Group</a:t>
            </a:r>
            <a:r>
              <a:rPr lang="ru-RU" sz="2400" dirty="0">
                <a:solidFill>
                  <a:srgbClr val="136577"/>
                </a:solidFill>
              </a:rPr>
              <a:t>, </a:t>
            </a:r>
            <a:r>
              <a:rPr lang="ru-RU" sz="2400" dirty="0" err="1">
                <a:solidFill>
                  <a:srgbClr val="136577"/>
                </a:solidFill>
              </a:rPr>
              <a:t>ки</a:t>
            </a:r>
            <a:r>
              <a:rPr lang="ru-RU" sz="2400" dirty="0">
                <a:solidFill>
                  <a:srgbClr val="136577"/>
                </a:solidFill>
              </a:rPr>
              <a:t> ба </a:t>
            </a:r>
            <a:r>
              <a:rPr lang="ru-RU" sz="2400" dirty="0" err="1">
                <a:solidFill>
                  <a:srgbClr val="136577"/>
                </a:solidFill>
              </a:rPr>
              <a:t>истеъмолкунанда</a:t>
            </a:r>
            <a:r>
              <a:rPr lang="ru-RU" sz="2400" dirty="0">
                <a:solidFill>
                  <a:srgbClr val="136577"/>
                </a:solidFill>
              </a:rPr>
              <a:t> дар </a:t>
            </a:r>
            <a:r>
              <a:rPr lang="ru-RU" sz="2400" dirty="0" err="1">
                <a:solidFill>
                  <a:srgbClr val="136577"/>
                </a:solidFill>
              </a:rPr>
              <a:t>шакли</a:t>
            </a:r>
            <a:r>
              <a:rPr lang="ru-RU" sz="2400" dirty="0">
                <a:solidFill>
                  <a:srgbClr val="136577"/>
                </a:solidFill>
              </a:rPr>
              <a:t> </a:t>
            </a:r>
            <a:r>
              <a:rPr lang="ru-RU" sz="2400" dirty="0" err="1">
                <a:solidFill>
                  <a:srgbClr val="136577"/>
                </a:solidFill>
              </a:rPr>
              <a:t>табии</a:t>
            </a:r>
            <a:r>
              <a:rPr lang="ru-RU" sz="2400" dirty="0">
                <a:solidFill>
                  <a:srgbClr val="136577"/>
                </a:solidFill>
              </a:rPr>
              <a:t> </a:t>
            </a:r>
            <a:r>
              <a:rPr lang="ru-RU" sz="2400" dirty="0" err="1">
                <a:solidFill>
                  <a:srgbClr val="136577"/>
                </a:solidFill>
              </a:rPr>
              <a:t>пешниӽод</a:t>
            </a:r>
            <a:r>
              <a:rPr lang="ru-RU" sz="2400" dirty="0">
                <a:solidFill>
                  <a:srgbClr val="136577"/>
                </a:solidFill>
              </a:rPr>
              <a:t> </a:t>
            </a:r>
            <a:r>
              <a:rPr lang="ru-RU" sz="2400" dirty="0" err="1">
                <a:solidFill>
                  <a:srgbClr val="136577"/>
                </a:solidFill>
              </a:rPr>
              <a:t>шудааст</a:t>
            </a:r>
            <a:r>
              <a:rPr lang="ru-RU" sz="2400" dirty="0">
                <a:solidFill>
                  <a:srgbClr val="136577"/>
                </a:solidFill>
              </a:rPr>
              <a:t>, ба </a:t>
            </a:r>
            <a:r>
              <a:rPr lang="ru-RU" sz="2400" dirty="0" err="1">
                <a:solidFill>
                  <a:srgbClr val="136577"/>
                </a:solidFill>
              </a:rPr>
              <a:t>истиснои</a:t>
            </a:r>
            <a:r>
              <a:rPr lang="ru-RU" sz="2400" dirty="0">
                <a:solidFill>
                  <a:srgbClr val="136577"/>
                </a:solidFill>
              </a:rPr>
              <a:t> </a:t>
            </a:r>
            <a:r>
              <a:rPr lang="ru-RU" sz="2400" dirty="0" err="1">
                <a:solidFill>
                  <a:srgbClr val="136577"/>
                </a:solidFill>
              </a:rPr>
              <a:t>пиёзи</a:t>
            </a:r>
            <a:r>
              <a:rPr lang="ru-RU" sz="2400" dirty="0">
                <a:solidFill>
                  <a:srgbClr val="136577"/>
                </a:solidFill>
              </a:rPr>
              <a:t> </a:t>
            </a:r>
            <a:r>
              <a:rPr lang="ru-RU" sz="2400" dirty="0" err="1">
                <a:solidFill>
                  <a:srgbClr val="136577"/>
                </a:solidFill>
              </a:rPr>
              <a:t>сабз</a:t>
            </a:r>
            <a:r>
              <a:rPr lang="ru-RU" sz="2400" dirty="0">
                <a:solidFill>
                  <a:srgbClr val="136577"/>
                </a:solidFill>
              </a:rPr>
              <a:t> </a:t>
            </a:r>
            <a:r>
              <a:rPr lang="ru-RU" sz="2400" dirty="0" err="1">
                <a:solidFill>
                  <a:srgbClr val="136577"/>
                </a:solidFill>
              </a:rPr>
              <a:t>бо</a:t>
            </a:r>
            <a:r>
              <a:rPr lang="ru-RU" sz="2400" dirty="0">
                <a:solidFill>
                  <a:srgbClr val="136577"/>
                </a:solidFill>
              </a:rPr>
              <a:t> </a:t>
            </a:r>
            <a:r>
              <a:rPr lang="ru-RU" sz="2400" dirty="0" err="1">
                <a:solidFill>
                  <a:srgbClr val="136577"/>
                </a:solidFill>
              </a:rPr>
              <a:t>баргӽояш</a:t>
            </a:r>
            <a:r>
              <a:rPr lang="ru-RU" sz="2400" dirty="0">
                <a:solidFill>
                  <a:srgbClr val="136577"/>
                </a:solidFill>
              </a:rPr>
              <a:t>, </a:t>
            </a:r>
            <a:r>
              <a:rPr lang="ru-RU" sz="2400" dirty="0" err="1">
                <a:solidFill>
                  <a:srgbClr val="136577"/>
                </a:solidFill>
              </a:rPr>
              <a:t>инчунин</a:t>
            </a:r>
            <a:r>
              <a:rPr lang="ru-RU" sz="2400" dirty="0">
                <a:solidFill>
                  <a:srgbClr val="136577"/>
                </a:solidFill>
              </a:rPr>
              <a:t> </a:t>
            </a:r>
            <a:r>
              <a:rPr lang="ru-RU" sz="2400" dirty="0" err="1">
                <a:solidFill>
                  <a:srgbClr val="136577"/>
                </a:solidFill>
              </a:rPr>
              <a:t>пиёзе</a:t>
            </a:r>
            <a:r>
              <a:rPr lang="ru-RU" sz="2400" dirty="0">
                <a:solidFill>
                  <a:srgbClr val="136577"/>
                </a:solidFill>
              </a:rPr>
              <a:t>, </a:t>
            </a:r>
            <a:r>
              <a:rPr lang="ru-RU" sz="2400" dirty="0" err="1">
                <a:solidFill>
                  <a:srgbClr val="136577"/>
                </a:solidFill>
              </a:rPr>
              <a:t>ки</a:t>
            </a:r>
            <a:r>
              <a:rPr lang="ru-RU" sz="2400" dirty="0">
                <a:solidFill>
                  <a:srgbClr val="136577"/>
                </a:solidFill>
              </a:rPr>
              <a:t> </a:t>
            </a:r>
            <a:r>
              <a:rPr lang="ru-RU" sz="2400" dirty="0" err="1">
                <a:solidFill>
                  <a:srgbClr val="136577"/>
                </a:solidFill>
              </a:rPr>
              <a:t>барои</a:t>
            </a:r>
            <a:r>
              <a:rPr lang="ru-RU" sz="2400" dirty="0">
                <a:solidFill>
                  <a:srgbClr val="136577"/>
                </a:solidFill>
              </a:rPr>
              <a:t> </a:t>
            </a:r>
            <a:r>
              <a:rPr lang="ru-RU" sz="2400" dirty="0" err="1">
                <a:solidFill>
                  <a:srgbClr val="136577"/>
                </a:solidFill>
              </a:rPr>
              <a:t>коркарди</a:t>
            </a:r>
            <a:r>
              <a:rPr lang="ru-RU" sz="2400" dirty="0">
                <a:solidFill>
                  <a:srgbClr val="136577"/>
                </a:solidFill>
              </a:rPr>
              <a:t> </a:t>
            </a:r>
            <a:r>
              <a:rPr lang="ru-RU" sz="2400" dirty="0" err="1">
                <a:solidFill>
                  <a:srgbClr val="136577"/>
                </a:solidFill>
              </a:rPr>
              <a:t>саноатӣ</a:t>
            </a:r>
            <a:r>
              <a:rPr lang="ru-RU" sz="2400" dirty="0">
                <a:solidFill>
                  <a:srgbClr val="136577"/>
                </a:solidFill>
              </a:rPr>
              <a:t> </a:t>
            </a:r>
            <a:r>
              <a:rPr lang="ru-RU" sz="2400" dirty="0" err="1">
                <a:solidFill>
                  <a:srgbClr val="136577"/>
                </a:solidFill>
              </a:rPr>
              <a:t>пешбинӣ</a:t>
            </a:r>
            <a:r>
              <a:rPr lang="ru-RU" sz="2400" dirty="0">
                <a:solidFill>
                  <a:srgbClr val="136577"/>
                </a:solidFill>
              </a:rPr>
              <a:t> </a:t>
            </a:r>
            <a:r>
              <a:rPr lang="ru-RU" sz="2400" dirty="0" err="1">
                <a:solidFill>
                  <a:srgbClr val="136577"/>
                </a:solidFill>
              </a:rPr>
              <a:t>шудааст</a:t>
            </a:r>
            <a:r>
              <a:rPr lang="ru-RU" sz="2400" dirty="0">
                <a:solidFill>
                  <a:srgbClr val="136577"/>
                </a:solidFill>
              </a:rPr>
              <a:t>.</a:t>
            </a:r>
          </a:p>
          <a:p>
            <a:pPr algn="just"/>
            <a:r>
              <a:rPr lang="ru-RU" sz="2400" dirty="0">
                <a:solidFill>
                  <a:srgbClr val="136577"/>
                </a:solidFill>
              </a:rPr>
              <a:t>Ӽ</a:t>
            </a:r>
            <a:r>
              <a:rPr lang="ru-RU" sz="2400" dirty="0" err="1">
                <a:solidFill>
                  <a:srgbClr val="136577"/>
                </a:solidFill>
              </a:rPr>
              <a:t>осили</a:t>
            </a:r>
            <a:r>
              <a:rPr lang="ru-RU" sz="2400" dirty="0">
                <a:solidFill>
                  <a:srgbClr val="136577"/>
                </a:solidFill>
              </a:rPr>
              <a:t> </a:t>
            </a:r>
            <a:r>
              <a:rPr lang="ru-RU" sz="2400" dirty="0" err="1">
                <a:solidFill>
                  <a:srgbClr val="136577"/>
                </a:solidFill>
              </a:rPr>
              <a:t>пиёз</a:t>
            </a:r>
            <a:r>
              <a:rPr lang="ru-RU" sz="2400" dirty="0">
                <a:solidFill>
                  <a:srgbClr val="136577"/>
                </a:solidFill>
              </a:rPr>
              <a:t> ба  </a:t>
            </a:r>
            <a:r>
              <a:rPr lang="ru-RU" sz="2400" dirty="0" err="1">
                <a:solidFill>
                  <a:srgbClr val="136577"/>
                </a:solidFill>
              </a:rPr>
              <a:t>навъӽои</a:t>
            </a:r>
            <a:r>
              <a:rPr lang="ru-RU" sz="2400" dirty="0">
                <a:solidFill>
                  <a:srgbClr val="136577"/>
                </a:solidFill>
              </a:rPr>
              <a:t>   </a:t>
            </a:r>
            <a:r>
              <a:rPr lang="ru-RU" sz="2400" dirty="0" err="1">
                <a:solidFill>
                  <a:srgbClr val="136577"/>
                </a:solidFill>
              </a:rPr>
              <a:t>гуногун</a:t>
            </a:r>
            <a:r>
              <a:rPr lang="ru-RU" sz="2400" dirty="0">
                <a:solidFill>
                  <a:srgbClr val="136577"/>
                </a:solidFill>
              </a:rPr>
              <a:t>  </a:t>
            </a:r>
            <a:r>
              <a:rPr lang="ru-RU" sz="2400" dirty="0" err="1">
                <a:solidFill>
                  <a:srgbClr val="136577"/>
                </a:solidFill>
              </a:rPr>
              <a:t>ҷудо</a:t>
            </a:r>
            <a:r>
              <a:rPr lang="ru-RU" sz="2400" dirty="0">
                <a:solidFill>
                  <a:srgbClr val="136577"/>
                </a:solidFill>
              </a:rPr>
              <a:t> </a:t>
            </a:r>
            <a:r>
              <a:rPr lang="ru-RU" sz="2400" dirty="0" err="1">
                <a:solidFill>
                  <a:srgbClr val="136577"/>
                </a:solidFill>
              </a:rPr>
              <a:t>мешавад</a:t>
            </a:r>
            <a:r>
              <a:rPr lang="ru-RU" sz="2400" dirty="0">
                <a:solidFill>
                  <a:srgbClr val="136577"/>
                </a:solidFill>
              </a:rPr>
              <a:t>: </a:t>
            </a:r>
            <a:r>
              <a:rPr lang="ru-RU" sz="2400" dirty="0" err="1">
                <a:solidFill>
                  <a:srgbClr val="136577"/>
                </a:solidFill>
              </a:rPr>
              <a:t>навъи</a:t>
            </a:r>
            <a:r>
              <a:rPr lang="ru-RU" sz="2400" dirty="0">
                <a:solidFill>
                  <a:srgbClr val="136577"/>
                </a:solidFill>
              </a:rPr>
              <a:t> </a:t>
            </a:r>
            <a:r>
              <a:rPr lang="ru-RU" sz="2400" dirty="0" err="1">
                <a:solidFill>
                  <a:srgbClr val="136577"/>
                </a:solidFill>
              </a:rPr>
              <a:t>олӣ</a:t>
            </a:r>
            <a:r>
              <a:rPr lang="ru-RU" sz="2400" dirty="0">
                <a:solidFill>
                  <a:srgbClr val="136577"/>
                </a:solidFill>
              </a:rPr>
              <a:t>, </a:t>
            </a:r>
            <a:r>
              <a:rPr lang="ru-RU" sz="2400" dirty="0" err="1">
                <a:solidFill>
                  <a:srgbClr val="136577"/>
                </a:solidFill>
              </a:rPr>
              <a:t>навъи</a:t>
            </a:r>
            <a:r>
              <a:rPr lang="ru-RU" sz="2400" dirty="0">
                <a:solidFill>
                  <a:srgbClr val="136577"/>
                </a:solidFill>
              </a:rPr>
              <a:t> </a:t>
            </a:r>
            <a:r>
              <a:rPr lang="ru-RU" sz="2400" dirty="0" err="1">
                <a:solidFill>
                  <a:srgbClr val="136577"/>
                </a:solidFill>
              </a:rPr>
              <a:t>якум</a:t>
            </a:r>
            <a:r>
              <a:rPr lang="ru-RU" sz="2400" dirty="0">
                <a:solidFill>
                  <a:srgbClr val="136577"/>
                </a:solidFill>
              </a:rPr>
              <a:t> </a:t>
            </a:r>
            <a:r>
              <a:rPr lang="ru-RU" sz="2400" dirty="0" err="1">
                <a:solidFill>
                  <a:srgbClr val="136577"/>
                </a:solidFill>
              </a:rPr>
              <a:t>ва</a:t>
            </a:r>
            <a:r>
              <a:rPr lang="ru-RU" sz="2400" dirty="0">
                <a:solidFill>
                  <a:srgbClr val="136577"/>
                </a:solidFill>
              </a:rPr>
              <a:t>  </a:t>
            </a:r>
            <a:r>
              <a:rPr lang="ru-RU" sz="2400" dirty="0" err="1">
                <a:solidFill>
                  <a:srgbClr val="136577"/>
                </a:solidFill>
              </a:rPr>
              <a:t>навъи</a:t>
            </a:r>
            <a:r>
              <a:rPr lang="ru-RU" sz="2400" dirty="0">
                <a:solidFill>
                  <a:srgbClr val="136577"/>
                </a:solidFill>
              </a:rPr>
              <a:t> </a:t>
            </a:r>
            <a:r>
              <a:rPr lang="ru-RU" sz="2400" dirty="0" err="1">
                <a:solidFill>
                  <a:srgbClr val="136577"/>
                </a:solidFill>
              </a:rPr>
              <a:t>дуюм</a:t>
            </a:r>
            <a:r>
              <a:rPr lang="ru-RU" sz="2400" dirty="0">
                <a:solidFill>
                  <a:srgbClr val="136577"/>
                </a:solidFill>
              </a:rPr>
              <a:t>.</a:t>
            </a:r>
          </a:p>
          <a:p>
            <a:pPr algn="just"/>
            <a:r>
              <a:rPr lang="ru-RU" sz="2400" dirty="0" err="1">
                <a:solidFill>
                  <a:srgbClr val="136577"/>
                </a:solidFill>
              </a:rPr>
              <a:t>Таснифот</a:t>
            </a:r>
            <a:r>
              <a:rPr lang="ru-RU" sz="2400" dirty="0">
                <a:solidFill>
                  <a:srgbClr val="136577"/>
                </a:solidFill>
              </a:rPr>
              <a:t> </a:t>
            </a:r>
            <a:r>
              <a:rPr lang="ru-RU" sz="2400" dirty="0" err="1">
                <a:solidFill>
                  <a:srgbClr val="136577"/>
                </a:solidFill>
              </a:rPr>
              <a:t>мутобиқи</a:t>
            </a:r>
            <a:r>
              <a:rPr lang="ru-RU" sz="2400" dirty="0">
                <a:solidFill>
                  <a:srgbClr val="136577"/>
                </a:solidFill>
              </a:rPr>
              <a:t> </a:t>
            </a:r>
            <a:r>
              <a:rPr lang="ru-RU" sz="2400" dirty="0" err="1">
                <a:solidFill>
                  <a:srgbClr val="136577"/>
                </a:solidFill>
              </a:rPr>
              <a:t>нуқсонӽое</a:t>
            </a:r>
            <a:r>
              <a:rPr lang="ru-RU" sz="2400" dirty="0">
                <a:solidFill>
                  <a:srgbClr val="136577"/>
                </a:solidFill>
              </a:rPr>
              <a:t>, </a:t>
            </a:r>
            <a:r>
              <a:rPr lang="ru-RU" sz="2400" dirty="0" err="1">
                <a:solidFill>
                  <a:srgbClr val="136577"/>
                </a:solidFill>
              </a:rPr>
              <a:t>ки</a:t>
            </a:r>
            <a:r>
              <a:rPr lang="ru-RU" sz="2400" dirty="0">
                <a:solidFill>
                  <a:srgbClr val="136577"/>
                </a:solidFill>
              </a:rPr>
              <a:t> дар </a:t>
            </a:r>
            <a:r>
              <a:rPr lang="ru-RU" sz="2400" dirty="0" err="1">
                <a:solidFill>
                  <a:srgbClr val="136577"/>
                </a:solidFill>
              </a:rPr>
              <a:t>муқаррароти</a:t>
            </a:r>
            <a:r>
              <a:rPr lang="ru-RU" sz="2400" dirty="0">
                <a:solidFill>
                  <a:srgbClr val="136577"/>
                </a:solidFill>
              </a:rPr>
              <a:t> стандарт </a:t>
            </a:r>
            <a:r>
              <a:rPr lang="ru-RU" sz="2400" dirty="0" err="1">
                <a:solidFill>
                  <a:srgbClr val="136577"/>
                </a:solidFill>
              </a:rPr>
              <a:t>иҷозат</a:t>
            </a:r>
            <a:r>
              <a:rPr lang="ru-RU" sz="2400" dirty="0">
                <a:solidFill>
                  <a:srgbClr val="136577"/>
                </a:solidFill>
              </a:rPr>
              <a:t> </a:t>
            </a:r>
            <a:r>
              <a:rPr lang="ru-RU" sz="2400" dirty="0" err="1">
                <a:solidFill>
                  <a:srgbClr val="136577"/>
                </a:solidFill>
              </a:rPr>
              <a:t>дода</a:t>
            </a:r>
            <a:r>
              <a:rPr lang="ru-RU" sz="2400" dirty="0">
                <a:solidFill>
                  <a:srgbClr val="136577"/>
                </a:solidFill>
              </a:rPr>
              <a:t> </a:t>
            </a:r>
            <a:r>
              <a:rPr lang="ru-RU" sz="2400" dirty="0" err="1">
                <a:solidFill>
                  <a:srgbClr val="136577"/>
                </a:solidFill>
              </a:rPr>
              <a:t>шудааст</a:t>
            </a:r>
            <a:r>
              <a:rPr lang="ru-RU" sz="2400" dirty="0">
                <a:solidFill>
                  <a:srgbClr val="136577"/>
                </a:solidFill>
              </a:rPr>
              <a:t>, </a:t>
            </a:r>
            <a:r>
              <a:rPr lang="ru-RU" sz="2400" dirty="0" err="1">
                <a:solidFill>
                  <a:srgbClr val="136577"/>
                </a:solidFill>
              </a:rPr>
              <a:t>муайян</a:t>
            </a:r>
            <a:r>
              <a:rPr lang="ru-RU" sz="2400" dirty="0">
                <a:solidFill>
                  <a:srgbClr val="136577"/>
                </a:solidFill>
              </a:rPr>
              <a:t> карда </a:t>
            </a:r>
            <a:r>
              <a:rPr lang="ru-RU" sz="2400" dirty="0" err="1">
                <a:solidFill>
                  <a:srgbClr val="136577"/>
                </a:solidFill>
              </a:rPr>
              <a:t>мешавад</a:t>
            </a:r>
            <a:r>
              <a:rPr lang="ru-RU" sz="2400" dirty="0">
                <a:solidFill>
                  <a:srgbClr val="136577"/>
                </a:solidFill>
              </a:rPr>
              <a:t> дар </a:t>
            </a:r>
            <a:r>
              <a:rPr lang="ru-RU" sz="2400" dirty="0" err="1">
                <a:solidFill>
                  <a:srgbClr val="136577"/>
                </a:solidFill>
              </a:rPr>
              <a:t>боби</a:t>
            </a:r>
            <a:r>
              <a:rPr lang="ru-RU" sz="2400" dirty="0">
                <a:solidFill>
                  <a:srgbClr val="136577"/>
                </a:solidFill>
              </a:rPr>
              <a:t> </a:t>
            </a:r>
            <a:r>
              <a:rPr lang="ru-RU" sz="2400" b="1" dirty="0">
                <a:solidFill>
                  <a:srgbClr val="136577"/>
                </a:solidFill>
              </a:rPr>
              <a:t>«</a:t>
            </a:r>
            <a:r>
              <a:rPr lang="en-US" sz="2400" b="1" dirty="0">
                <a:solidFill>
                  <a:srgbClr val="136577"/>
                </a:solidFill>
              </a:rPr>
              <a:t>IV </a:t>
            </a:r>
            <a:r>
              <a:rPr lang="ru-RU" sz="2400" b="1" dirty="0">
                <a:solidFill>
                  <a:srgbClr val="136577"/>
                </a:solidFill>
              </a:rPr>
              <a:t>ӽ</a:t>
            </a:r>
            <a:r>
              <a:rPr lang="ru-RU" sz="2400" b="1" dirty="0" err="1">
                <a:solidFill>
                  <a:srgbClr val="136577"/>
                </a:solidFill>
              </a:rPr>
              <a:t>олати</a:t>
            </a:r>
            <a:r>
              <a:rPr lang="ru-RU" sz="2400" b="1" dirty="0">
                <a:solidFill>
                  <a:srgbClr val="136577"/>
                </a:solidFill>
              </a:rPr>
              <a:t> </a:t>
            </a:r>
            <a:r>
              <a:rPr lang="ru-RU" sz="2400" b="1" dirty="0" err="1">
                <a:solidFill>
                  <a:srgbClr val="136577"/>
                </a:solidFill>
              </a:rPr>
              <a:t>дахлдори</a:t>
            </a:r>
            <a:r>
              <a:rPr lang="ru-RU" sz="2400" b="1" dirty="0">
                <a:solidFill>
                  <a:srgbClr val="136577"/>
                </a:solidFill>
              </a:rPr>
              <a:t> </a:t>
            </a:r>
            <a:r>
              <a:rPr lang="ru-RU" sz="2400" b="1" dirty="0" err="1">
                <a:solidFill>
                  <a:srgbClr val="136577"/>
                </a:solidFill>
              </a:rPr>
              <a:t>иҷозатдодашуда</a:t>
            </a:r>
            <a:r>
              <a:rPr lang="ru-RU" sz="2400" b="1" dirty="0">
                <a:solidFill>
                  <a:srgbClr val="136577"/>
                </a:solidFill>
              </a:rPr>
              <a:t>»</a:t>
            </a:r>
            <a:endParaRPr lang="ru-RU" sz="2400" b="1" dirty="0">
              <a:solidFill>
                <a:srgbClr val="136577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28470" y="1837552"/>
            <a:ext cx="17342166" cy="2394818"/>
            <a:chOff x="53681" y="785232"/>
            <a:chExt cx="9503201" cy="1252115"/>
          </a:xfrm>
        </p:grpSpPr>
        <p:sp>
          <p:nvSpPr>
            <p:cNvPr id="5" name="Rectangle 4"/>
            <p:cNvSpPr/>
            <p:nvPr/>
          </p:nvSpPr>
          <p:spPr>
            <a:xfrm>
              <a:off x="53681" y="1556084"/>
              <a:ext cx="9503201" cy="481263"/>
            </a:xfrm>
            <a:prstGeom prst="rect">
              <a:avLst/>
            </a:prstGeom>
            <a:solidFill>
              <a:srgbClr val="14496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56753" y="785232"/>
              <a:ext cx="1433111" cy="1235182"/>
            </a:xfrm>
            <a:prstGeom prst="rect">
              <a:avLst/>
            </a:prstGeom>
          </p:spPr>
        </p:pic>
      </p:grp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801452"/>
              </p:ext>
            </p:extLst>
          </p:nvPr>
        </p:nvGraphicFramePr>
        <p:xfrm>
          <a:off x="328469" y="8200654"/>
          <a:ext cx="8795146" cy="2653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95146">
                  <a:extLst>
                    <a:ext uri="{9D8B030D-6E8A-4147-A177-3AD203B41FA5}">
                      <a16:colId xmlns="" xmlns:a16="http://schemas.microsoft.com/office/drawing/2014/main" val="2665072344"/>
                    </a:ext>
                  </a:extLst>
                </a:gridCol>
              </a:tblGrid>
              <a:tr h="2653388">
                <a:tc>
                  <a:txBody>
                    <a:bodyPr/>
                    <a:lstStyle/>
                    <a:p>
                      <a:r>
                        <a:rPr lang="ru-RU" sz="1800" b="1" kern="1200" dirty="0" err="1" smtClean="0">
                          <a:solidFill>
                            <a:srgbClr val="136577"/>
                          </a:solidFill>
                          <a:latin typeface="+mn-lt"/>
                          <a:ea typeface="+mn-ea"/>
                          <a:cs typeface="+mn-cs"/>
                        </a:rPr>
                        <a:t>Осебӽои</a:t>
                      </a:r>
                      <a:r>
                        <a:rPr lang="ru-RU" sz="1800" b="1" kern="1200" dirty="0" smtClean="0">
                          <a:solidFill>
                            <a:srgbClr val="136577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rgbClr val="136577"/>
                          </a:solidFill>
                          <a:latin typeface="+mn-lt"/>
                          <a:ea typeface="+mn-ea"/>
                          <a:cs typeface="+mn-cs"/>
                        </a:rPr>
                        <a:t>механикӣ</a:t>
                      </a:r>
                      <a:endParaRPr lang="ru-RU" sz="1800" b="1" kern="1200" dirty="0">
                        <a:solidFill>
                          <a:srgbClr val="13657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24996087"/>
                  </a:ext>
                </a:extLst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996079"/>
              </p:ext>
            </p:extLst>
          </p:nvPr>
        </p:nvGraphicFramePr>
        <p:xfrm>
          <a:off x="9258931" y="22778085"/>
          <a:ext cx="8411705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11705">
                  <a:extLst>
                    <a:ext uri="{9D8B030D-6E8A-4147-A177-3AD203B41FA5}">
                      <a16:colId xmlns="" xmlns:a16="http://schemas.microsoft.com/office/drawing/2014/main" val="2665072344"/>
                    </a:ext>
                  </a:extLst>
                </a:gridCol>
              </a:tblGrid>
              <a:tr h="2072640">
                <a:tc>
                  <a:txBody>
                    <a:bodyPr/>
                    <a:lstStyle/>
                    <a:p>
                      <a:pPr marL="342900" indent="-228600" algn="l">
                        <a:buFont typeface="Arial" charset="0"/>
                        <a:buNone/>
                      </a:pPr>
                      <a:endParaRPr lang="ru-RU" sz="2800" b="0" i="0" dirty="0" smtClean="0">
                        <a:solidFill>
                          <a:srgbClr val="00B0F0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342900" indent="-228600" algn="l">
                        <a:buFont typeface="Arial" charset="0"/>
                        <a:buNone/>
                      </a:pPr>
                      <a:endParaRPr lang="ru-RU" sz="2800" b="0" i="0" dirty="0" smtClean="0">
                        <a:solidFill>
                          <a:srgbClr val="00B0F0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342900" indent="-228600" algn="l">
                        <a:buFont typeface="Arial" charset="0"/>
                        <a:buNone/>
                      </a:pPr>
                      <a:r>
                        <a:rPr lang="fr-CH" sz="2800" b="0" i="0" dirty="0" smtClean="0">
                          <a:solidFill>
                            <a:srgbClr val="00B0F0"/>
                          </a:solidFill>
                          <a:latin typeface="Arial Narrow" panose="020B0606020202030204" pitchFamily="34" charset="0"/>
                        </a:rPr>
                        <a:t>*</a:t>
                      </a:r>
                      <a:r>
                        <a:rPr lang="fr-CH" sz="1600" b="0" i="0" baseline="0" dirty="0" smtClean="0">
                          <a:solidFill>
                            <a:srgbClr val="14496B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kern="1200" dirty="0" err="1" smtClean="0">
                          <a:solidFill>
                            <a:srgbClr val="14496B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Стандарти</a:t>
                      </a:r>
                      <a:r>
                        <a:rPr lang="ru-RU" sz="1600" b="0" i="0" kern="1200" dirty="0" smtClean="0">
                          <a:solidFill>
                            <a:srgbClr val="14496B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КИА СММ </a:t>
                      </a:r>
                      <a:r>
                        <a:rPr lang="en-US" sz="1600" b="0" i="0" kern="1200" dirty="0" smtClean="0">
                          <a:solidFill>
                            <a:srgbClr val="14496B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FFV 25</a:t>
                      </a:r>
                      <a:r>
                        <a:rPr lang="ru-RU" sz="1600" b="0" i="0" kern="1200" dirty="0" smtClean="0">
                          <a:solidFill>
                            <a:srgbClr val="14496B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err="1" smtClean="0">
                          <a:solidFill>
                            <a:srgbClr val="14496B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барои</a:t>
                      </a:r>
                      <a:r>
                        <a:rPr lang="ru-RU" sz="1600" b="0" i="0" kern="1200" dirty="0" smtClean="0">
                          <a:solidFill>
                            <a:srgbClr val="14496B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ПИЁЗ </a:t>
                      </a:r>
                      <a:r>
                        <a:rPr lang="ru-RU" sz="1600" b="0" i="0" kern="1200" dirty="0" err="1" smtClean="0">
                          <a:solidFill>
                            <a:srgbClr val="14496B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ва</a:t>
                      </a:r>
                      <a:r>
                        <a:rPr lang="ru-RU" sz="1600" b="0" i="0" kern="1200" dirty="0" smtClean="0">
                          <a:solidFill>
                            <a:srgbClr val="14496B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err="1" smtClean="0">
                          <a:solidFill>
                            <a:srgbClr val="14496B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тафсири</a:t>
                      </a:r>
                      <a:r>
                        <a:rPr lang="ru-RU" sz="1600" b="0" i="0" kern="1200" dirty="0" smtClean="0">
                          <a:solidFill>
                            <a:srgbClr val="14496B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err="1" smtClean="0">
                          <a:solidFill>
                            <a:srgbClr val="14496B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электронии</a:t>
                      </a:r>
                      <a:r>
                        <a:rPr lang="ru-RU" sz="1600" b="0" i="0" kern="1200" dirty="0" smtClean="0">
                          <a:solidFill>
                            <a:srgbClr val="14496B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ин </a:t>
                      </a:r>
                      <a:r>
                        <a:rPr lang="ru-RU" sz="1600" b="0" i="0" kern="1200" dirty="0" err="1" smtClean="0">
                          <a:solidFill>
                            <a:srgbClr val="14496B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муқаррарот</a:t>
                      </a:r>
                      <a:r>
                        <a:rPr lang="ru-RU" sz="1600" b="0" i="0" kern="1200" dirty="0" smtClean="0">
                          <a:solidFill>
                            <a:srgbClr val="14496B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600" b="0" i="0" kern="1200" dirty="0" err="1" smtClean="0">
                          <a:solidFill>
                            <a:srgbClr val="14496B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овеза</a:t>
                      </a:r>
                      <a:r>
                        <a:rPr lang="ru-RU" sz="1600" b="0" i="0" kern="1200" dirty="0" smtClean="0">
                          <a:solidFill>
                            <a:srgbClr val="14496B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-плакат) дар </a:t>
                      </a:r>
                      <a:r>
                        <a:rPr lang="ru-RU" sz="1600" b="0" i="0" kern="1200" dirty="0" err="1" smtClean="0">
                          <a:solidFill>
                            <a:srgbClr val="14496B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сомонаи</a:t>
                      </a:r>
                      <a:r>
                        <a:rPr lang="ru-RU" sz="1600" b="0" i="0" kern="1200" dirty="0" smtClean="0">
                          <a:solidFill>
                            <a:srgbClr val="14496B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err="1" smtClean="0">
                          <a:solidFill>
                            <a:srgbClr val="14496B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интернетии</a:t>
                      </a:r>
                      <a:r>
                        <a:rPr lang="ru-RU" sz="1600" b="0" i="0" baseline="0" dirty="0" smtClean="0">
                          <a:solidFill>
                            <a:srgbClr val="14496B"/>
                          </a:solidFill>
                          <a:latin typeface="Arial Narrow" panose="020B0606020202030204" pitchFamily="34" charset="0"/>
                        </a:rPr>
                        <a:t>: </a:t>
                      </a:r>
                      <a:r>
                        <a:rPr lang="tr-TR" sz="1600" b="0" i="0" u="sng" dirty="0" smtClean="0">
                          <a:solidFill>
                            <a:srgbClr val="14496B"/>
                          </a:solidFill>
                          <a:latin typeface="Arial Narrow" panose="020B0606020202030204" pitchFamily="34" charset="0"/>
                          <a:hlinkClick r:id="rId4"/>
                        </a:rPr>
                        <a:t>www.qmc.tj/publications</a:t>
                      </a:r>
                      <a:r>
                        <a:rPr lang="tr-TR" sz="1800" b="0" i="0" u="none" dirty="0" smtClean="0">
                          <a:solidFill>
                            <a:srgbClr val="14496B"/>
                          </a:solidFill>
                          <a:latin typeface="Arial Narrow" panose="020B0606020202030204" pitchFamily="34" charset="0"/>
                          <a:hlinkClick r:id="rId4"/>
                        </a:rPr>
                        <a:t>/ </a:t>
                      </a:r>
                      <a:endParaRPr lang="fr-CH" sz="1800" b="0" i="0" u="none" dirty="0" smtClean="0">
                        <a:solidFill>
                          <a:srgbClr val="14496B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01138047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358734"/>
              </p:ext>
            </p:extLst>
          </p:nvPr>
        </p:nvGraphicFramePr>
        <p:xfrm>
          <a:off x="9423400" y="8200654"/>
          <a:ext cx="8247236" cy="2653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47236">
                  <a:extLst>
                    <a:ext uri="{9D8B030D-6E8A-4147-A177-3AD203B41FA5}">
                      <a16:colId xmlns="" xmlns:a16="http://schemas.microsoft.com/office/drawing/2014/main" val="2665072344"/>
                    </a:ext>
                  </a:extLst>
                </a:gridCol>
              </a:tblGrid>
              <a:tr h="2653388">
                <a:tc>
                  <a:txBody>
                    <a:bodyPr/>
                    <a:lstStyle/>
                    <a:p>
                      <a:r>
                        <a:rPr lang="ru-RU" sz="1800" b="1" kern="1200" dirty="0" err="1" smtClean="0">
                          <a:solidFill>
                            <a:srgbClr val="136577"/>
                          </a:solidFill>
                          <a:latin typeface="+mn-lt"/>
                          <a:ea typeface="+mn-ea"/>
                          <a:cs typeface="+mn-cs"/>
                        </a:rPr>
                        <a:t>Мавҷудияти</a:t>
                      </a:r>
                      <a:r>
                        <a:rPr lang="ru-RU" sz="1800" b="1" kern="1200" dirty="0" smtClean="0">
                          <a:solidFill>
                            <a:srgbClr val="136577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rgbClr val="136577"/>
                          </a:solidFill>
                          <a:latin typeface="+mn-lt"/>
                          <a:ea typeface="+mn-ea"/>
                          <a:cs typeface="+mn-cs"/>
                        </a:rPr>
                        <a:t>ӽ</a:t>
                      </a:r>
                      <a:r>
                        <a:rPr lang="ru-RU" sz="1800" b="1" kern="1200" dirty="0" err="1" smtClean="0">
                          <a:solidFill>
                            <a:srgbClr val="136577"/>
                          </a:solidFill>
                          <a:latin typeface="+mn-lt"/>
                          <a:ea typeface="+mn-ea"/>
                          <a:cs typeface="+mn-cs"/>
                        </a:rPr>
                        <a:t>ашароти</a:t>
                      </a:r>
                      <a:r>
                        <a:rPr lang="ru-RU" sz="1800" b="1" kern="1200" dirty="0" smtClean="0">
                          <a:solidFill>
                            <a:srgbClr val="136577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ru-RU" sz="1800" b="1" kern="1200" dirty="0" err="1" smtClean="0">
                          <a:solidFill>
                            <a:srgbClr val="136577"/>
                          </a:solidFill>
                          <a:latin typeface="+mn-lt"/>
                          <a:ea typeface="+mn-ea"/>
                          <a:cs typeface="+mn-cs"/>
                        </a:rPr>
                        <a:t>зараррасон</a:t>
                      </a:r>
                      <a:endParaRPr lang="ru-RU" sz="1800" b="1" kern="1200" dirty="0">
                        <a:solidFill>
                          <a:srgbClr val="13657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24996087"/>
                  </a:ext>
                </a:extLst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078578"/>
              </p:ext>
            </p:extLst>
          </p:nvPr>
        </p:nvGraphicFramePr>
        <p:xfrm>
          <a:off x="328469" y="11003744"/>
          <a:ext cx="8795146" cy="2653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95146">
                  <a:extLst>
                    <a:ext uri="{9D8B030D-6E8A-4147-A177-3AD203B41FA5}">
                      <a16:colId xmlns="" xmlns:a16="http://schemas.microsoft.com/office/drawing/2014/main" val="2665072344"/>
                    </a:ext>
                  </a:extLst>
                </a:gridCol>
              </a:tblGrid>
              <a:tr h="2653388">
                <a:tc>
                  <a:txBody>
                    <a:bodyPr/>
                    <a:lstStyle/>
                    <a:p>
                      <a:r>
                        <a:rPr lang="ru-RU" sz="1800" b="1" kern="1200" dirty="0" err="1" smtClean="0">
                          <a:solidFill>
                            <a:srgbClr val="136577"/>
                          </a:solidFill>
                          <a:latin typeface="+mn-lt"/>
                          <a:ea typeface="+mn-ea"/>
                          <a:cs typeface="+mn-cs"/>
                        </a:rPr>
                        <a:t>Мавҷудияти</a:t>
                      </a:r>
                      <a:r>
                        <a:rPr lang="ru-RU" sz="1800" b="1" kern="1200" dirty="0" smtClean="0">
                          <a:solidFill>
                            <a:srgbClr val="136577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rgbClr val="136577"/>
                          </a:solidFill>
                          <a:latin typeface="+mn-lt"/>
                          <a:ea typeface="+mn-ea"/>
                          <a:cs typeface="+mn-cs"/>
                        </a:rPr>
                        <a:t>пўсидан</a:t>
                      </a:r>
                      <a:endParaRPr lang="ru-RU" sz="1800" b="1" kern="1200" dirty="0" smtClean="0">
                        <a:solidFill>
                          <a:srgbClr val="13657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err="1" smtClean="0">
                          <a:solidFill>
                            <a:srgbClr val="136577"/>
                          </a:solidFill>
                          <a:latin typeface="+mn-lt"/>
                          <a:ea typeface="+mn-ea"/>
                          <a:cs typeface="+mn-cs"/>
                        </a:rPr>
                        <a:t>ва</a:t>
                      </a:r>
                      <a:r>
                        <a:rPr lang="ru-RU" sz="1800" b="1" kern="1200" dirty="0" smtClean="0">
                          <a:solidFill>
                            <a:srgbClr val="136577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rgbClr val="136577"/>
                          </a:solidFill>
                          <a:latin typeface="+mn-lt"/>
                          <a:ea typeface="+mn-ea"/>
                          <a:cs typeface="+mn-cs"/>
                        </a:rPr>
                        <a:t>вайроншавӣ</a:t>
                      </a:r>
                      <a:endParaRPr lang="ru-RU" sz="1800" b="1" kern="1200" dirty="0">
                        <a:solidFill>
                          <a:srgbClr val="13657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24996087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971512"/>
              </p:ext>
            </p:extLst>
          </p:nvPr>
        </p:nvGraphicFramePr>
        <p:xfrm>
          <a:off x="9423400" y="11003744"/>
          <a:ext cx="8247236" cy="2653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47236">
                  <a:extLst>
                    <a:ext uri="{9D8B030D-6E8A-4147-A177-3AD203B41FA5}">
                      <a16:colId xmlns="" xmlns:a16="http://schemas.microsoft.com/office/drawing/2014/main" val="2665072344"/>
                    </a:ext>
                  </a:extLst>
                </a:gridCol>
              </a:tblGrid>
              <a:tr h="2653388">
                <a:tc>
                  <a:txBody>
                    <a:bodyPr/>
                    <a:lstStyle/>
                    <a:p>
                      <a:r>
                        <a:rPr lang="ru-RU" sz="1800" b="1" kern="1200" dirty="0" err="1" smtClean="0">
                          <a:solidFill>
                            <a:srgbClr val="136577"/>
                          </a:solidFill>
                          <a:latin typeface="+mn-lt"/>
                          <a:ea typeface="+mn-ea"/>
                          <a:cs typeface="+mn-cs"/>
                        </a:rPr>
                        <a:t>Мавҷудияти</a:t>
                      </a:r>
                      <a:r>
                        <a:rPr lang="ru-RU" sz="1800" b="1" kern="1200" dirty="0" smtClean="0">
                          <a:solidFill>
                            <a:srgbClr val="136577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ru-RU" sz="1800" b="1" kern="1200" dirty="0" err="1" smtClean="0">
                          <a:solidFill>
                            <a:srgbClr val="136577"/>
                          </a:solidFill>
                          <a:latin typeface="+mn-lt"/>
                          <a:ea typeface="+mn-ea"/>
                          <a:cs typeface="+mn-cs"/>
                        </a:rPr>
                        <a:t>осебӽо</a:t>
                      </a:r>
                      <a:r>
                        <a:rPr lang="ru-RU" sz="1800" b="1" kern="1200" dirty="0" smtClean="0">
                          <a:solidFill>
                            <a:srgbClr val="136577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1" kern="1200" dirty="0" err="1" smtClean="0">
                          <a:solidFill>
                            <a:srgbClr val="136577"/>
                          </a:solidFill>
                          <a:latin typeface="+mn-lt"/>
                          <a:ea typeface="+mn-ea"/>
                          <a:cs typeface="+mn-cs"/>
                        </a:rPr>
                        <a:t>ки</a:t>
                      </a:r>
                      <a:r>
                        <a:rPr lang="ru-RU" sz="1800" b="1" kern="1200" dirty="0" smtClean="0">
                          <a:solidFill>
                            <a:srgbClr val="136577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ru-RU" sz="1800" b="1" kern="1200" dirty="0" err="1" smtClean="0">
                          <a:solidFill>
                            <a:srgbClr val="136577"/>
                          </a:solidFill>
                          <a:latin typeface="+mn-lt"/>
                          <a:ea typeface="+mn-ea"/>
                          <a:cs typeface="+mn-cs"/>
                        </a:rPr>
                        <a:t>тавассути</a:t>
                      </a:r>
                      <a:r>
                        <a:rPr lang="ru-RU" sz="1800" b="1" kern="1200" dirty="0" smtClean="0">
                          <a:solidFill>
                            <a:srgbClr val="136577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rgbClr val="136577"/>
                          </a:solidFill>
                          <a:latin typeface="+mn-lt"/>
                          <a:ea typeface="+mn-ea"/>
                          <a:cs typeface="+mn-cs"/>
                        </a:rPr>
                        <a:t>ӽ</a:t>
                      </a:r>
                      <a:r>
                        <a:rPr lang="ru-RU" sz="1800" b="1" kern="1200" dirty="0" err="1" smtClean="0">
                          <a:solidFill>
                            <a:srgbClr val="136577"/>
                          </a:solidFill>
                          <a:latin typeface="+mn-lt"/>
                          <a:ea typeface="+mn-ea"/>
                          <a:cs typeface="+mn-cs"/>
                        </a:rPr>
                        <a:t>ашароти</a:t>
                      </a:r>
                      <a:r>
                        <a:rPr lang="ru-RU" sz="1800" b="1" kern="1200" dirty="0" smtClean="0">
                          <a:solidFill>
                            <a:srgbClr val="136577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ru-RU" sz="1800" b="1" kern="1200" dirty="0" err="1" smtClean="0">
                          <a:solidFill>
                            <a:srgbClr val="136577"/>
                          </a:solidFill>
                          <a:latin typeface="+mn-lt"/>
                          <a:ea typeface="+mn-ea"/>
                          <a:cs typeface="+mn-cs"/>
                        </a:rPr>
                        <a:t>зараррасон</a:t>
                      </a:r>
                      <a:r>
                        <a:rPr lang="ru-RU" sz="1800" b="1" kern="1200" dirty="0" smtClean="0">
                          <a:solidFill>
                            <a:srgbClr val="136577"/>
                          </a:solidFill>
                          <a:latin typeface="+mn-lt"/>
                          <a:ea typeface="+mn-ea"/>
                          <a:cs typeface="+mn-cs"/>
                        </a:rPr>
                        <a:t> ба</a:t>
                      </a:r>
                    </a:p>
                    <a:p>
                      <a:r>
                        <a:rPr lang="ru-RU" sz="1800" b="1" kern="1200" dirty="0" err="1" smtClean="0">
                          <a:solidFill>
                            <a:srgbClr val="136577"/>
                          </a:solidFill>
                          <a:latin typeface="+mn-lt"/>
                          <a:ea typeface="+mn-ea"/>
                          <a:cs typeface="+mn-cs"/>
                        </a:rPr>
                        <a:t>вуҷуд</a:t>
                      </a:r>
                      <a:r>
                        <a:rPr lang="ru-RU" sz="1800" b="1" kern="1200" dirty="0" smtClean="0">
                          <a:solidFill>
                            <a:srgbClr val="136577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rgbClr val="136577"/>
                          </a:solidFill>
                          <a:latin typeface="+mn-lt"/>
                          <a:ea typeface="+mn-ea"/>
                          <a:cs typeface="+mn-cs"/>
                        </a:rPr>
                        <a:t>омадааст</a:t>
                      </a:r>
                      <a:endParaRPr lang="ru-RU" sz="1800" b="1" kern="1200" dirty="0">
                        <a:solidFill>
                          <a:srgbClr val="13657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24996087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755895"/>
              </p:ext>
            </p:extLst>
          </p:nvPr>
        </p:nvGraphicFramePr>
        <p:xfrm>
          <a:off x="328469" y="13800929"/>
          <a:ext cx="8795146" cy="2653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95146">
                  <a:extLst>
                    <a:ext uri="{9D8B030D-6E8A-4147-A177-3AD203B41FA5}">
                      <a16:colId xmlns="" xmlns:a16="http://schemas.microsoft.com/office/drawing/2014/main" val="2665072344"/>
                    </a:ext>
                  </a:extLst>
                </a:gridCol>
              </a:tblGrid>
              <a:tr h="2653388">
                <a:tc>
                  <a:txBody>
                    <a:bodyPr/>
                    <a:lstStyle/>
                    <a:p>
                      <a:r>
                        <a:rPr lang="ru-RU" sz="1800" b="1" kern="1200" dirty="0" err="1" smtClean="0">
                          <a:solidFill>
                            <a:srgbClr val="136577"/>
                          </a:solidFill>
                          <a:latin typeface="+mn-lt"/>
                          <a:ea typeface="+mn-ea"/>
                          <a:cs typeface="+mn-cs"/>
                        </a:rPr>
                        <a:t>Чашмрас</a:t>
                      </a:r>
                      <a:r>
                        <a:rPr lang="ru-RU" sz="1800" b="1" kern="1200" dirty="0" smtClean="0">
                          <a:solidFill>
                            <a:srgbClr val="136577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rgbClr val="136577"/>
                          </a:solidFill>
                          <a:latin typeface="+mn-lt"/>
                          <a:ea typeface="+mn-ea"/>
                          <a:cs typeface="+mn-cs"/>
                        </a:rPr>
                        <a:t>будани</a:t>
                      </a:r>
                      <a:r>
                        <a:rPr lang="ru-RU" sz="1800" b="1" kern="1200" dirty="0" smtClean="0">
                          <a:solidFill>
                            <a:srgbClr val="136577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ru-RU" sz="1800" b="1" kern="1200" dirty="0" err="1" smtClean="0">
                          <a:solidFill>
                            <a:srgbClr val="136577"/>
                          </a:solidFill>
                          <a:latin typeface="+mn-lt"/>
                          <a:ea typeface="+mn-ea"/>
                          <a:cs typeface="+mn-cs"/>
                        </a:rPr>
                        <a:t>маводи</a:t>
                      </a:r>
                      <a:r>
                        <a:rPr lang="ru-RU" sz="1800" b="1" kern="1200" dirty="0" smtClean="0">
                          <a:solidFill>
                            <a:srgbClr val="136577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rgbClr val="136577"/>
                          </a:solidFill>
                          <a:latin typeface="+mn-lt"/>
                          <a:ea typeface="+mn-ea"/>
                          <a:cs typeface="+mn-cs"/>
                        </a:rPr>
                        <a:t>бегона</a:t>
                      </a:r>
                      <a:r>
                        <a:rPr lang="ru-RU" sz="1800" b="1" kern="1200" dirty="0" smtClean="0">
                          <a:solidFill>
                            <a:srgbClr val="136577"/>
                          </a:solidFill>
                          <a:latin typeface="+mn-lt"/>
                          <a:ea typeface="+mn-ea"/>
                          <a:cs typeface="+mn-cs"/>
                        </a:rPr>
                        <a:t> дар </a:t>
                      </a:r>
                      <a:r>
                        <a:rPr lang="ru-RU" sz="1800" b="1" kern="1200" dirty="0" err="1" smtClean="0">
                          <a:solidFill>
                            <a:srgbClr val="136577"/>
                          </a:solidFill>
                          <a:latin typeface="+mn-lt"/>
                          <a:ea typeface="+mn-ea"/>
                          <a:cs typeface="+mn-cs"/>
                        </a:rPr>
                        <a:t>бех</a:t>
                      </a:r>
                      <a:endParaRPr lang="ru-RU" sz="1800" b="1" kern="1200" dirty="0">
                        <a:solidFill>
                          <a:srgbClr val="13657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24996087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592066"/>
              </p:ext>
            </p:extLst>
          </p:nvPr>
        </p:nvGraphicFramePr>
        <p:xfrm>
          <a:off x="328469" y="16598114"/>
          <a:ext cx="8795146" cy="2653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95146">
                  <a:extLst>
                    <a:ext uri="{9D8B030D-6E8A-4147-A177-3AD203B41FA5}">
                      <a16:colId xmlns="" xmlns:a16="http://schemas.microsoft.com/office/drawing/2014/main" val="2665072344"/>
                    </a:ext>
                  </a:extLst>
                </a:gridCol>
              </a:tblGrid>
              <a:tr h="2653388">
                <a:tc>
                  <a:txBody>
                    <a:bodyPr/>
                    <a:lstStyle/>
                    <a:p>
                      <a:r>
                        <a:rPr lang="ru-RU" sz="1800" b="1" kern="1200" dirty="0" err="1" smtClean="0">
                          <a:solidFill>
                            <a:srgbClr val="136577"/>
                          </a:solidFill>
                          <a:latin typeface="+mn-lt"/>
                          <a:ea typeface="+mn-ea"/>
                          <a:cs typeface="+mn-cs"/>
                        </a:rPr>
                        <a:t>Осебӽое</a:t>
                      </a:r>
                      <a:r>
                        <a:rPr lang="ru-RU" sz="1800" b="1" kern="1200" dirty="0" smtClean="0">
                          <a:solidFill>
                            <a:srgbClr val="136577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1" kern="1200" dirty="0" err="1" smtClean="0">
                          <a:solidFill>
                            <a:srgbClr val="136577"/>
                          </a:solidFill>
                          <a:latin typeface="+mn-lt"/>
                          <a:ea typeface="+mn-ea"/>
                          <a:cs typeface="+mn-cs"/>
                        </a:rPr>
                        <a:t>ки</a:t>
                      </a:r>
                      <a:r>
                        <a:rPr lang="ru-RU" sz="1800" b="1" kern="1200" dirty="0" smtClean="0">
                          <a:solidFill>
                            <a:srgbClr val="136577"/>
                          </a:solidFill>
                          <a:latin typeface="+mn-lt"/>
                          <a:ea typeface="+mn-ea"/>
                          <a:cs typeface="+mn-cs"/>
                        </a:rPr>
                        <a:t> аз </a:t>
                      </a:r>
                      <a:r>
                        <a:rPr lang="ru-RU" sz="1800" b="1" kern="1200" dirty="0" err="1" smtClean="0">
                          <a:solidFill>
                            <a:srgbClr val="136577"/>
                          </a:solidFill>
                          <a:latin typeface="+mn-lt"/>
                          <a:ea typeface="+mn-ea"/>
                          <a:cs typeface="+mn-cs"/>
                        </a:rPr>
                        <a:t>сармо</a:t>
                      </a:r>
                      <a:endParaRPr lang="ru-RU" sz="1800" b="1" kern="1200" dirty="0" smtClean="0">
                        <a:solidFill>
                          <a:srgbClr val="13657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rgbClr val="136577"/>
                          </a:solidFill>
                          <a:latin typeface="+mn-lt"/>
                          <a:ea typeface="+mn-ea"/>
                          <a:cs typeface="+mn-cs"/>
                        </a:rPr>
                        <a:t>ба </a:t>
                      </a:r>
                      <a:r>
                        <a:rPr lang="ru-RU" sz="1800" b="1" kern="1200" dirty="0" err="1" smtClean="0">
                          <a:solidFill>
                            <a:srgbClr val="136577"/>
                          </a:solidFill>
                          <a:latin typeface="+mn-lt"/>
                          <a:ea typeface="+mn-ea"/>
                          <a:cs typeface="+mn-cs"/>
                        </a:rPr>
                        <a:t>вуҷуд</a:t>
                      </a:r>
                      <a:r>
                        <a:rPr lang="ru-RU" sz="1800" b="1" kern="1200" dirty="0" smtClean="0">
                          <a:solidFill>
                            <a:srgbClr val="136577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rgbClr val="136577"/>
                          </a:solidFill>
                          <a:latin typeface="+mn-lt"/>
                          <a:ea typeface="+mn-ea"/>
                          <a:cs typeface="+mn-cs"/>
                        </a:rPr>
                        <a:t>омадаанд</a:t>
                      </a:r>
                      <a:endParaRPr lang="ru-RU" sz="1800" b="1" kern="1200" dirty="0">
                        <a:solidFill>
                          <a:srgbClr val="13657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24996087"/>
                  </a:ext>
                </a:extLst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522207"/>
              </p:ext>
            </p:extLst>
          </p:nvPr>
        </p:nvGraphicFramePr>
        <p:xfrm>
          <a:off x="328469" y="19395299"/>
          <a:ext cx="8795146" cy="2653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95146">
                  <a:extLst>
                    <a:ext uri="{9D8B030D-6E8A-4147-A177-3AD203B41FA5}">
                      <a16:colId xmlns="" xmlns:a16="http://schemas.microsoft.com/office/drawing/2014/main" val="2665072344"/>
                    </a:ext>
                  </a:extLst>
                </a:gridCol>
              </a:tblGrid>
              <a:tr h="2653388">
                <a:tc>
                  <a:txBody>
                    <a:bodyPr/>
                    <a:lstStyle/>
                    <a:p>
                      <a:r>
                        <a:rPr lang="ru-RU" sz="1800" b="1" kern="1200" dirty="0" err="1" smtClean="0">
                          <a:solidFill>
                            <a:srgbClr val="136577"/>
                          </a:solidFill>
                          <a:latin typeface="+mn-lt"/>
                          <a:ea typeface="+mn-ea"/>
                          <a:cs typeface="+mn-cs"/>
                        </a:rPr>
                        <a:t>Сабзиши</a:t>
                      </a:r>
                      <a:r>
                        <a:rPr lang="ru-RU" sz="1800" b="1" kern="1200" dirty="0" smtClean="0">
                          <a:solidFill>
                            <a:srgbClr val="136577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rgbClr val="136577"/>
                          </a:solidFill>
                          <a:latin typeface="+mn-lt"/>
                          <a:ea typeface="+mn-ea"/>
                          <a:cs typeface="+mn-cs"/>
                        </a:rPr>
                        <a:t>думчаи</a:t>
                      </a:r>
                      <a:r>
                        <a:rPr lang="ru-RU" sz="1800" b="1" kern="1200" dirty="0" smtClean="0">
                          <a:solidFill>
                            <a:srgbClr val="136577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rgbClr val="136577"/>
                          </a:solidFill>
                          <a:latin typeface="+mn-lt"/>
                          <a:ea typeface="+mn-ea"/>
                          <a:cs typeface="+mn-cs"/>
                        </a:rPr>
                        <a:t>пиёз</a:t>
                      </a:r>
                      <a:endParaRPr lang="ru-RU" sz="1800" b="1" kern="1200" dirty="0">
                        <a:solidFill>
                          <a:srgbClr val="13657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24996087"/>
                  </a:ext>
                </a:extLst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806553"/>
              </p:ext>
            </p:extLst>
          </p:nvPr>
        </p:nvGraphicFramePr>
        <p:xfrm>
          <a:off x="328469" y="22192484"/>
          <a:ext cx="8795146" cy="2653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95146">
                  <a:extLst>
                    <a:ext uri="{9D8B030D-6E8A-4147-A177-3AD203B41FA5}">
                      <a16:colId xmlns="" xmlns:a16="http://schemas.microsoft.com/office/drawing/2014/main" val="2665072344"/>
                    </a:ext>
                  </a:extLst>
                </a:gridCol>
              </a:tblGrid>
              <a:tr h="2653388">
                <a:tc>
                  <a:txBody>
                    <a:bodyPr/>
                    <a:lstStyle/>
                    <a:p>
                      <a:r>
                        <a:rPr lang="ru-RU" sz="1800" b="1" kern="1200" dirty="0" err="1" smtClean="0">
                          <a:solidFill>
                            <a:srgbClr val="136577"/>
                          </a:solidFill>
                          <a:latin typeface="+mn-lt"/>
                          <a:ea typeface="+mn-ea"/>
                          <a:cs typeface="+mn-cs"/>
                        </a:rPr>
                        <a:t>Бо</a:t>
                      </a:r>
                      <a:r>
                        <a:rPr lang="ru-RU" sz="1800" b="1" kern="1200" dirty="0" smtClean="0">
                          <a:solidFill>
                            <a:srgbClr val="136577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rgbClr val="136577"/>
                          </a:solidFill>
                          <a:latin typeface="+mn-lt"/>
                          <a:ea typeface="+mn-ea"/>
                          <a:cs typeface="+mn-cs"/>
                        </a:rPr>
                        <a:t>ғилофаи</a:t>
                      </a:r>
                      <a:r>
                        <a:rPr lang="ru-RU" sz="1800" b="1" kern="1200" dirty="0" smtClean="0">
                          <a:solidFill>
                            <a:srgbClr val="136577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rgbClr val="136577"/>
                          </a:solidFill>
                          <a:latin typeface="+mn-lt"/>
                          <a:ea typeface="+mn-ea"/>
                          <a:cs typeface="+mn-cs"/>
                        </a:rPr>
                        <a:t>сахт</a:t>
                      </a:r>
                      <a:endParaRPr lang="ru-RU" sz="1800" b="1" kern="1200" dirty="0">
                        <a:solidFill>
                          <a:srgbClr val="13657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24996087"/>
                  </a:ext>
                </a:extLst>
              </a:tr>
            </a:tbl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579660" y="3502606"/>
            <a:ext cx="5880136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400" b="1" cap="all" spc="150" dirty="0" err="1">
                <a:solidFill>
                  <a:schemeClr val="bg1"/>
                </a:solidFill>
                <a:latin typeface="Arial Narrow" panose="020B0606020202030204" pitchFamily="34" charset="0"/>
              </a:rPr>
              <a:t>Таснифот</a:t>
            </a:r>
            <a:r>
              <a:rPr lang="ru-RU" sz="3400" b="1" cap="all" spc="15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ru-RU" sz="3400" b="1" cap="all" spc="150" dirty="0" err="1">
                <a:solidFill>
                  <a:schemeClr val="bg1"/>
                </a:solidFill>
                <a:latin typeface="Arial Narrow" panose="020B0606020202030204" pitchFamily="34" charset="0"/>
              </a:rPr>
              <a:t>ва</a:t>
            </a:r>
            <a:r>
              <a:rPr lang="ru-RU" sz="3400" b="1" cap="all" spc="15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ru-RU" sz="3400" b="1" cap="all" spc="150" dirty="0" err="1">
                <a:solidFill>
                  <a:schemeClr val="bg1"/>
                </a:solidFill>
                <a:latin typeface="Arial Narrow" panose="020B0606020202030204" pitchFamily="34" charset="0"/>
              </a:rPr>
              <a:t>муайянкуни</a:t>
            </a:r>
            <a:endParaRPr lang="en-US" sz="3400" b="1" cap="all" spc="15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539066" y="7381845"/>
            <a:ext cx="69441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НУҚСОНӼОИ СИФАТӢ</a:t>
            </a:r>
            <a:endParaRPr lang="ru-RU" sz="3200" b="1" cap="all" spc="15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1924" y="8450318"/>
            <a:ext cx="2695068" cy="21914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1" name="TextBox 60"/>
          <p:cNvSpPr txBox="1"/>
          <p:nvPr/>
        </p:nvSpPr>
        <p:spPr>
          <a:xfrm>
            <a:off x="6054908" y="8450318"/>
            <a:ext cx="2944643" cy="21914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2" name="TextBox 61"/>
          <p:cNvSpPr txBox="1"/>
          <p:nvPr/>
        </p:nvSpPr>
        <p:spPr>
          <a:xfrm>
            <a:off x="3231924" y="11188278"/>
            <a:ext cx="2695068" cy="21914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3" name="TextBox 62"/>
          <p:cNvSpPr txBox="1"/>
          <p:nvPr/>
        </p:nvSpPr>
        <p:spPr>
          <a:xfrm>
            <a:off x="6054908" y="11188278"/>
            <a:ext cx="2944643" cy="21914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4" name="TextBox 63"/>
          <p:cNvSpPr txBox="1"/>
          <p:nvPr/>
        </p:nvSpPr>
        <p:spPr>
          <a:xfrm>
            <a:off x="11847796" y="8450318"/>
            <a:ext cx="2695068" cy="21914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6" name="TextBox 65"/>
          <p:cNvSpPr txBox="1"/>
          <p:nvPr/>
        </p:nvSpPr>
        <p:spPr>
          <a:xfrm>
            <a:off x="11847796" y="11188278"/>
            <a:ext cx="2695068" cy="21914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8" name="TextBox 67"/>
          <p:cNvSpPr txBox="1"/>
          <p:nvPr/>
        </p:nvSpPr>
        <p:spPr>
          <a:xfrm>
            <a:off x="3231924" y="14057587"/>
            <a:ext cx="2695068" cy="21914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9" name="TextBox 68"/>
          <p:cNvSpPr txBox="1"/>
          <p:nvPr/>
        </p:nvSpPr>
        <p:spPr>
          <a:xfrm>
            <a:off x="6054908" y="14057587"/>
            <a:ext cx="2944643" cy="21914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0" name="TextBox 69"/>
          <p:cNvSpPr txBox="1"/>
          <p:nvPr/>
        </p:nvSpPr>
        <p:spPr>
          <a:xfrm>
            <a:off x="3231924" y="16795547"/>
            <a:ext cx="2695068" cy="21914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1" name="TextBox 70"/>
          <p:cNvSpPr txBox="1"/>
          <p:nvPr/>
        </p:nvSpPr>
        <p:spPr>
          <a:xfrm>
            <a:off x="6054908" y="16795547"/>
            <a:ext cx="2944643" cy="21914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6" name="TextBox 75"/>
          <p:cNvSpPr txBox="1"/>
          <p:nvPr/>
        </p:nvSpPr>
        <p:spPr>
          <a:xfrm>
            <a:off x="2878079" y="19696387"/>
            <a:ext cx="3048913" cy="21914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7" name="TextBox 76"/>
          <p:cNvSpPr txBox="1"/>
          <p:nvPr/>
        </p:nvSpPr>
        <p:spPr>
          <a:xfrm>
            <a:off x="6054908" y="19696387"/>
            <a:ext cx="2944643" cy="21914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8" name="TextBox 77"/>
          <p:cNvSpPr txBox="1"/>
          <p:nvPr/>
        </p:nvSpPr>
        <p:spPr>
          <a:xfrm>
            <a:off x="3231924" y="22434347"/>
            <a:ext cx="2695068" cy="21914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9" name="TextBox 78"/>
          <p:cNvSpPr txBox="1"/>
          <p:nvPr/>
        </p:nvSpPr>
        <p:spPr>
          <a:xfrm>
            <a:off x="6054908" y="22434347"/>
            <a:ext cx="2944643" cy="21914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669276"/>
              </p:ext>
            </p:extLst>
          </p:nvPr>
        </p:nvGraphicFramePr>
        <p:xfrm>
          <a:off x="10561583" y="15153291"/>
          <a:ext cx="6329245" cy="310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1545"/>
                <a:gridCol w="1917700"/>
              </a:tblGrid>
              <a:tr h="517700">
                <a:tc>
                  <a:txBody>
                    <a:bodyPr/>
                    <a:lstStyle/>
                    <a:p>
                      <a:pPr marL="0" marR="0" indent="0" algn="ctr" defTabSz="18000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Андоза</a:t>
                      </a: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(д</a:t>
                      </a:r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иаметр)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+/-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51770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14496B"/>
                          </a:solidFill>
                        </a:rPr>
                        <a:t>10мм</a:t>
                      </a:r>
                      <a:r>
                        <a:rPr lang="ru-RU" sz="2000" baseline="0" dirty="0" smtClean="0">
                          <a:solidFill>
                            <a:srgbClr val="14496B"/>
                          </a:solidFill>
                        </a:rPr>
                        <a:t> – 20мм</a:t>
                      </a:r>
                      <a:endParaRPr lang="ru-RU" sz="2000" dirty="0">
                        <a:solidFill>
                          <a:srgbClr val="14496B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14496B"/>
                          </a:solidFill>
                        </a:rPr>
                        <a:t>5мм</a:t>
                      </a:r>
                      <a:endParaRPr lang="ru-RU" sz="2000" dirty="0">
                        <a:solidFill>
                          <a:srgbClr val="14496B"/>
                        </a:solidFill>
                      </a:endParaRPr>
                    </a:p>
                  </a:txBody>
                  <a:tcPr anchor="ctr"/>
                </a:tc>
              </a:tr>
              <a:tr h="51770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14496B"/>
                          </a:solidFill>
                        </a:rPr>
                        <a:t>15мм – 25мм</a:t>
                      </a:r>
                      <a:endParaRPr lang="ru-RU" sz="2000" dirty="0">
                        <a:solidFill>
                          <a:srgbClr val="14496B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14496B"/>
                          </a:solidFill>
                        </a:rPr>
                        <a:t>10мм</a:t>
                      </a:r>
                      <a:endParaRPr lang="ru-RU" sz="2000" dirty="0">
                        <a:solidFill>
                          <a:srgbClr val="14496B"/>
                        </a:solidFill>
                      </a:endParaRPr>
                    </a:p>
                  </a:txBody>
                  <a:tcPr anchor="ctr"/>
                </a:tc>
              </a:tr>
              <a:tr h="51770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14496B"/>
                          </a:solidFill>
                        </a:rPr>
                        <a:t>20мм – 40мм</a:t>
                      </a:r>
                      <a:endParaRPr lang="ru-RU" sz="2000" dirty="0">
                        <a:solidFill>
                          <a:srgbClr val="14496B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14496B"/>
                          </a:solidFill>
                        </a:rPr>
                        <a:t>15мм</a:t>
                      </a:r>
                      <a:endParaRPr lang="ru-RU" sz="2000" dirty="0">
                        <a:solidFill>
                          <a:srgbClr val="14496B"/>
                        </a:solidFill>
                      </a:endParaRPr>
                    </a:p>
                  </a:txBody>
                  <a:tcPr anchor="ctr"/>
                </a:tc>
              </a:tr>
              <a:tr h="51770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14496B"/>
                          </a:solidFill>
                        </a:rPr>
                        <a:t>40мм – 70мм </a:t>
                      </a:r>
                      <a:endParaRPr lang="ru-RU" sz="2000" dirty="0">
                        <a:solidFill>
                          <a:srgbClr val="14496B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14496B"/>
                          </a:solidFill>
                        </a:rPr>
                        <a:t>20мм</a:t>
                      </a:r>
                      <a:endParaRPr lang="ru-RU" sz="2000" dirty="0">
                        <a:solidFill>
                          <a:srgbClr val="14496B"/>
                        </a:solidFill>
                      </a:endParaRPr>
                    </a:p>
                  </a:txBody>
                  <a:tcPr anchor="ctr"/>
                </a:tc>
              </a:tr>
              <a:tr h="51770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14496B"/>
                          </a:solidFill>
                        </a:rPr>
                        <a:t>70мм – </a:t>
                      </a:r>
                      <a:r>
                        <a:rPr lang="ru-RU" sz="2000" kern="1200" dirty="0" smtClean="0">
                          <a:solidFill>
                            <a:srgbClr val="14496B"/>
                          </a:solidFill>
                          <a:latin typeface="+mn-lt"/>
                          <a:ea typeface="+mn-ea"/>
                          <a:cs typeface="+mn-cs"/>
                        </a:rPr>
                        <a:t>≤</a:t>
                      </a:r>
                      <a:r>
                        <a:rPr lang="en-US" sz="2000" dirty="0" smtClean="0">
                          <a:solidFill>
                            <a:srgbClr val="14496B"/>
                          </a:solidFill>
                        </a:rPr>
                        <a:t> </a:t>
                      </a:r>
                      <a:endParaRPr lang="ru-RU" sz="2000" dirty="0">
                        <a:solidFill>
                          <a:srgbClr val="14496B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14496B"/>
                          </a:solidFill>
                        </a:rPr>
                        <a:t>30</a:t>
                      </a:r>
                      <a:r>
                        <a:rPr lang="tg-Cyrl-TJ" sz="2000" dirty="0" smtClean="0">
                          <a:solidFill>
                            <a:srgbClr val="14496B"/>
                          </a:solidFill>
                        </a:rPr>
                        <a:t>мм</a:t>
                      </a:r>
                      <a:endParaRPr lang="ru-RU" sz="2000" dirty="0">
                        <a:solidFill>
                          <a:srgbClr val="14496B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9473219" y="13789152"/>
            <a:ext cx="8509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>
                <a:solidFill>
                  <a:srgbClr val="14496B"/>
                </a:solidFill>
              </a:rPr>
              <a:t>АНДОЗАГИРИИ (КАЛИБРОВКАИ) ПИЁЗ</a:t>
            </a:r>
          </a:p>
          <a:p>
            <a:r>
              <a:rPr lang="ru-RU" b="1" dirty="0" err="1">
                <a:solidFill>
                  <a:srgbClr val="14496B"/>
                </a:solidFill>
              </a:rPr>
              <a:t>Андозагирӣ</a:t>
            </a:r>
            <a:r>
              <a:rPr lang="ru-RU" b="1" dirty="0">
                <a:solidFill>
                  <a:srgbClr val="14496B"/>
                </a:solidFill>
              </a:rPr>
              <a:t> </a:t>
            </a:r>
            <a:r>
              <a:rPr lang="ru-RU" b="1" dirty="0" err="1">
                <a:solidFill>
                  <a:srgbClr val="14496B"/>
                </a:solidFill>
              </a:rPr>
              <a:t>бо</a:t>
            </a:r>
            <a:r>
              <a:rPr lang="ru-RU" b="1" dirty="0">
                <a:solidFill>
                  <a:srgbClr val="14496B"/>
                </a:solidFill>
              </a:rPr>
              <a:t> </a:t>
            </a:r>
            <a:r>
              <a:rPr lang="ru-RU" b="1" dirty="0" err="1">
                <a:solidFill>
                  <a:srgbClr val="14496B"/>
                </a:solidFill>
              </a:rPr>
              <a:t>диаметри</a:t>
            </a:r>
            <a:r>
              <a:rPr lang="ru-RU" b="1" dirty="0">
                <a:solidFill>
                  <a:srgbClr val="14496B"/>
                </a:solidFill>
              </a:rPr>
              <a:t> </a:t>
            </a:r>
            <a:r>
              <a:rPr lang="ru-RU" b="1" dirty="0" err="1">
                <a:solidFill>
                  <a:srgbClr val="14496B"/>
                </a:solidFill>
              </a:rPr>
              <a:t>ниӽоии</a:t>
            </a:r>
            <a:r>
              <a:rPr lang="ru-RU" b="1" dirty="0">
                <a:solidFill>
                  <a:srgbClr val="14496B"/>
                </a:solidFill>
              </a:rPr>
              <a:t> </a:t>
            </a:r>
            <a:r>
              <a:rPr lang="ru-RU" b="1" dirty="0" err="1">
                <a:solidFill>
                  <a:srgbClr val="14496B"/>
                </a:solidFill>
              </a:rPr>
              <a:t>равиши</a:t>
            </a:r>
            <a:r>
              <a:rPr lang="ru-RU" b="1" dirty="0">
                <a:solidFill>
                  <a:srgbClr val="14496B"/>
                </a:solidFill>
              </a:rPr>
              <a:t> ӽ</a:t>
            </a:r>
            <a:r>
              <a:rPr lang="ru-RU" b="1" dirty="0" err="1">
                <a:solidFill>
                  <a:srgbClr val="14496B"/>
                </a:solidFill>
              </a:rPr>
              <a:t>алқаӽо</a:t>
            </a:r>
            <a:r>
              <a:rPr lang="ru-RU" b="1" dirty="0">
                <a:solidFill>
                  <a:srgbClr val="14496B"/>
                </a:solidFill>
              </a:rPr>
              <a:t> </a:t>
            </a:r>
            <a:r>
              <a:rPr lang="ru-RU" b="1" dirty="0" err="1">
                <a:solidFill>
                  <a:srgbClr val="14496B"/>
                </a:solidFill>
              </a:rPr>
              <a:t>гузаронида</a:t>
            </a:r>
            <a:r>
              <a:rPr lang="ru-RU" b="1" dirty="0">
                <a:solidFill>
                  <a:srgbClr val="14496B"/>
                </a:solidFill>
              </a:rPr>
              <a:t> </a:t>
            </a:r>
            <a:r>
              <a:rPr lang="ru-RU" b="1" dirty="0" err="1">
                <a:solidFill>
                  <a:srgbClr val="14496B"/>
                </a:solidFill>
              </a:rPr>
              <a:t>мешавад</a:t>
            </a:r>
            <a:endParaRPr lang="ru-RU" b="1" dirty="0">
              <a:solidFill>
                <a:srgbClr val="14496B"/>
              </a:solidFill>
            </a:endParaRPr>
          </a:p>
          <a:p>
            <a:r>
              <a:rPr lang="ru-RU" b="1" dirty="0">
                <a:solidFill>
                  <a:srgbClr val="14496B"/>
                </a:solidFill>
              </a:rPr>
              <a:t>Ӽ</a:t>
            </a:r>
            <a:r>
              <a:rPr lang="ru-RU" b="1" dirty="0" err="1">
                <a:solidFill>
                  <a:srgbClr val="14496B"/>
                </a:solidFill>
              </a:rPr>
              <a:t>адди</a:t>
            </a:r>
            <a:r>
              <a:rPr lang="ru-RU" b="1" dirty="0">
                <a:solidFill>
                  <a:srgbClr val="14496B"/>
                </a:solidFill>
              </a:rPr>
              <a:t> </a:t>
            </a:r>
            <a:r>
              <a:rPr lang="ru-RU" b="1" dirty="0" err="1">
                <a:solidFill>
                  <a:srgbClr val="14496B"/>
                </a:solidFill>
              </a:rPr>
              <a:t>ақалли</a:t>
            </a:r>
            <a:r>
              <a:rPr lang="ru-RU" b="1" dirty="0">
                <a:solidFill>
                  <a:srgbClr val="14496B"/>
                </a:solidFill>
              </a:rPr>
              <a:t> </a:t>
            </a:r>
            <a:r>
              <a:rPr lang="ru-RU" b="1" dirty="0" err="1">
                <a:solidFill>
                  <a:srgbClr val="14496B"/>
                </a:solidFill>
              </a:rPr>
              <a:t>андозаи</a:t>
            </a:r>
            <a:r>
              <a:rPr lang="ru-RU" b="1" dirty="0">
                <a:solidFill>
                  <a:srgbClr val="14496B"/>
                </a:solidFill>
              </a:rPr>
              <a:t> он </a:t>
            </a:r>
            <a:r>
              <a:rPr lang="ru-RU" b="1" dirty="0" err="1">
                <a:solidFill>
                  <a:srgbClr val="14496B"/>
                </a:solidFill>
              </a:rPr>
              <a:t>бояд</a:t>
            </a:r>
            <a:r>
              <a:rPr lang="ru-RU" b="1" dirty="0">
                <a:solidFill>
                  <a:srgbClr val="14496B"/>
                </a:solidFill>
              </a:rPr>
              <a:t> 10 мм-</a:t>
            </a:r>
            <a:r>
              <a:rPr lang="ru-RU" b="1" dirty="0" err="1">
                <a:solidFill>
                  <a:srgbClr val="14496B"/>
                </a:solidFill>
              </a:rPr>
              <a:t>ро</a:t>
            </a:r>
            <a:r>
              <a:rPr lang="ru-RU" b="1" dirty="0">
                <a:solidFill>
                  <a:srgbClr val="14496B"/>
                </a:solidFill>
              </a:rPr>
              <a:t> </a:t>
            </a:r>
            <a:r>
              <a:rPr lang="ru-RU" b="1" dirty="0" err="1">
                <a:solidFill>
                  <a:srgbClr val="14496B"/>
                </a:solidFill>
              </a:rPr>
              <a:t>ташкил</a:t>
            </a:r>
            <a:r>
              <a:rPr lang="ru-RU" b="1" dirty="0">
                <a:solidFill>
                  <a:srgbClr val="14496B"/>
                </a:solidFill>
              </a:rPr>
              <a:t> </a:t>
            </a:r>
            <a:r>
              <a:rPr lang="ru-RU" b="1" dirty="0" err="1">
                <a:solidFill>
                  <a:srgbClr val="14496B"/>
                </a:solidFill>
              </a:rPr>
              <a:t>диӽад</a:t>
            </a:r>
            <a:r>
              <a:rPr lang="ru-RU" b="1" dirty="0" smtClean="0">
                <a:solidFill>
                  <a:srgbClr val="14496B"/>
                </a:solidFill>
              </a:rPr>
              <a:t>.</a:t>
            </a:r>
            <a:endParaRPr lang="ru-RU" b="1" dirty="0">
              <a:solidFill>
                <a:srgbClr val="14496B"/>
              </a:solidFill>
            </a:endParaRPr>
          </a:p>
        </p:txBody>
      </p:sp>
      <p:pic>
        <p:nvPicPr>
          <p:cNvPr id="1026" name="Picture 2" descr="C:\Users\User\Desktop\FVV 25\photos\1a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57" t="8300" r="18943" b="11429"/>
          <a:stretch/>
        </p:blipFill>
        <p:spPr bwMode="auto">
          <a:xfrm>
            <a:off x="2878079" y="8459844"/>
            <a:ext cx="3048913" cy="2191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FVV 25\photos\2а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30" t="10656" r="20843" b="10656"/>
          <a:stretch/>
        </p:blipFill>
        <p:spPr bwMode="auto">
          <a:xfrm>
            <a:off x="2878079" y="11188279"/>
            <a:ext cx="3048913" cy="2191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esktop\FVV 25\photos\3а.jp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84" t="11286" r="11287" b="11286"/>
          <a:stretch/>
        </p:blipFill>
        <p:spPr bwMode="auto">
          <a:xfrm>
            <a:off x="2878079" y="14057588"/>
            <a:ext cx="3048913" cy="2191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esktop\FVV 25\photos\4а.jp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22" t="12119" r="12871" b="18174"/>
          <a:stretch/>
        </p:blipFill>
        <p:spPr bwMode="auto">
          <a:xfrm>
            <a:off x="2878079" y="16795548"/>
            <a:ext cx="3048913" cy="2191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User\Desktop\FVV 25\photos\6a.jpg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14" t="17850" r="14214" b="10577"/>
          <a:stretch/>
        </p:blipFill>
        <p:spPr bwMode="auto">
          <a:xfrm>
            <a:off x="6074702" y="22434348"/>
            <a:ext cx="3048913" cy="2191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User\Desktop\FVV 25\photos\8а.jpg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07" t="20118" r="15216" b="13705"/>
          <a:stretch/>
        </p:blipFill>
        <p:spPr bwMode="auto">
          <a:xfrm>
            <a:off x="11493951" y="11188278"/>
            <a:ext cx="3048913" cy="2191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User\Desktop\FVV 25\photos\7а.jpg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5" t="4383" r="8216" b="11598"/>
          <a:stretch/>
        </p:blipFill>
        <p:spPr bwMode="auto">
          <a:xfrm>
            <a:off x="11493950" y="8450318"/>
            <a:ext cx="3048914" cy="2191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TextBox 74"/>
          <p:cNvSpPr txBox="1"/>
          <p:nvPr/>
        </p:nvSpPr>
        <p:spPr>
          <a:xfrm>
            <a:off x="14621723" y="11188279"/>
            <a:ext cx="3048913" cy="21914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8" name="TextBox 87"/>
          <p:cNvSpPr txBox="1"/>
          <p:nvPr/>
        </p:nvSpPr>
        <p:spPr>
          <a:xfrm>
            <a:off x="14621723" y="8450319"/>
            <a:ext cx="3048913" cy="21914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0" name="Picture 3" descr="C:\Users\User\Desktop\FVV 25\photos\Новая папка\1б.jpg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66" t="8596" r="10665" b="15335"/>
          <a:stretch/>
        </p:blipFill>
        <p:spPr bwMode="auto">
          <a:xfrm>
            <a:off x="6054908" y="8450318"/>
            <a:ext cx="3048912" cy="2191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User\Desktop\FVV 25\photos\Новая папка\2б.jpg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95" t="14343" r="18133" b="13485"/>
          <a:stretch/>
        </p:blipFill>
        <p:spPr bwMode="auto">
          <a:xfrm>
            <a:off x="6074701" y="11188278"/>
            <a:ext cx="3048914" cy="2191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C:\Users\User\Desktop\FVV 25\photos\Новая папка\3б.jpg"/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47" t="10632" r="10347" b="10632"/>
          <a:stretch/>
        </p:blipFill>
        <p:spPr bwMode="auto">
          <a:xfrm>
            <a:off x="6074701" y="14057588"/>
            <a:ext cx="3048914" cy="2191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C:\Users\User\Desktop\FVV 25\photos\Новая папка\4б.jpg"/>
          <p:cNvPicPr>
            <a:picLocks noChangeAspect="1" noChangeArrowheads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63" t="14129" r="14594" b="14129"/>
          <a:stretch/>
        </p:blipFill>
        <p:spPr bwMode="auto">
          <a:xfrm>
            <a:off x="6054908" y="16795548"/>
            <a:ext cx="3048912" cy="2191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User\Desktop\FVV 25\photos\Новая папка\6б.jpg"/>
          <p:cNvPicPr>
            <a:picLocks noChangeAspect="1" noChangeArrowheads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5" t="5096" r="5987" b="5096"/>
          <a:stretch/>
        </p:blipFill>
        <p:spPr bwMode="auto">
          <a:xfrm>
            <a:off x="2878079" y="22434347"/>
            <a:ext cx="3049047" cy="2191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User\Desktop\FVV 25\photos\Новая папка\8б.jpg"/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5" t="12095" r="12095" b="12095"/>
          <a:stretch/>
        </p:blipFill>
        <p:spPr bwMode="auto">
          <a:xfrm>
            <a:off x="14621721" y="11188278"/>
            <a:ext cx="3048914" cy="2191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9" name="Group 56"/>
          <p:cNvGrpSpPr/>
          <p:nvPr/>
        </p:nvGrpSpPr>
        <p:grpSpPr>
          <a:xfrm>
            <a:off x="7143758" y="807030"/>
            <a:ext cx="10213976" cy="1858481"/>
            <a:chOff x="3965" y="16481"/>
            <a:chExt cx="5153825" cy="1102157"/>
          </a:xfrm>
        </p:grpSpPr>
        <p:sp>
          <p:nvSpPr>
            <p:cNvPr id="65" name="TextBox 64"/>
            <p:cNvSpPr txBox="1"/>
            <p:nvPr/>
          </p:nvSpPr>
          <p:spPr>
            <a:xfrm>
              <a:off x="3965" y="78249"/>
              <a:ext cx="4325559" cy="10403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cap="all" spc="500" dirty="0" err="1">
                  <a:solidFill>
                    <a:srgbClr val="14496B"/>
                  </a:solidFill>
                  <a:latin typeface="Arial Black" panose="020B0A04020102020204" pitchFamily="34" charset="0"/>
                </a:rPr>
                <a:t>Сифати</a:t>
              </a:r>
              <a:endParaRPr lang="ru-RU" sz="5400" b="1" cap="all" spc="500" dirty="0">
                <a:solidFill>
                  <a:srgbClr val="14496B"/>
                </a:solidFill>
                <a:latin typeface="Arial Black" panose="020B0A04020102020204" pitchFamily="34" charset="0"/>
              </a:endParaRPr>
            </a:p>
            <a:p>
              <a:r>
                <a:rPr lang="ru-RU" sz="5400" b="1" cap="all" spc="500" dirty="0" err="1">
                  <a:solidFill>
                    <a:srgbClr val="14496B"/>
                  </a:solidFill>
                  <a:latin typeface="Arial Black" panose="020B0A04020102020204" pitchFamily="34" charset="0"/>
                </a:rPr>
                <a:t>молии</a:t>
              </a:r>
              <a:endParaRPr lang="ru-RU" sz="5400" b="1" cap="all" spc="500" dirty="0">
                <a:solidFill>
                  <a:srgbClr val="14496B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922196" y="16481"/>
              <a:ext cx="235594" cy="414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solidFill>
                    <a:srgbClr val="2E8CDF"/>
                  </a:solidFill>
                </a:rPr>
                <a:t>*</a:t>
              </a:r>
              <a:endParaRPr lang="en-US" sz="4400" dirty="0">
                <a:solidFill>
                  <a:srgbClr val="2E8CDF"/>
                </a:solidFill>
              </a:endParaRPr>
            </a:p>
          </p:txBody>
        </p:sp>
      </p:grpSp>
      <p:pic>
        <p:nvPicPr>
          <p:cNvPr id="72" name="Picture 11" descr="C:\Users\User\Desktop\logo.pn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17" y="731339"/>
            <a:ext cx="1945726" cy="1945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Metin kutusu 4"/>
          <p:cNvSpPr txBox="1"/>
          <p:nvPr/>
        </p:nvSpPr>
        <p:spPr>
          <a:xfrm>
            <a:off x="2829995" y="1042482"/>
            <a:ext cx="372752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/>
              <a:t>Агентии</a:t>
            </a:r>
            <a:r>
              <a:rPr lang="ru-RU" sz="2000" b="1" dirty="0"/>
              <a:t> </a:t>
            </a:r>
            <a:r>
              <a:rPr lang="ru-RU" sz="2000" b="1" dirty="0" err="1"/>
              <a:t>стандартизатсия</a:t>
            </a:r>
            <a:r>
              <a:rPr lang="ru-RU" sz="2000" b="1" dirty="0"/>
              <a:t>, метрология, </a:t>
            </a:r>
            <a:r>
              <a:rPr lang="ru-RU" sz="2000" b="1" dirty="0" err="1"/>
              <a:t>сертификатсия</a:t>
            </a:r>
            <a:r>
              <a:rPr lang="ru-RU" sz="2000" b="1" dirty="0"/>
              <a:t> </a:t>
            </a:r>
            <a:r>
              <a:rPr lang="ru-RU" sz="2000" b="1" dirty="0" err="1"/>
              <a:t>ва</a:t>
            </a:r>
            <a:r>
              <a:rPr lang="ru-RU" sz="2000" b="1" dirty="0"/>
              <a:t>                         </a:t>
            </a:r>
            <a:r>
              <a:rPr lang="ru-RU" sz="2000" b="1" dirty="0" err="1"/>
              <a:t>нозироти</a:t>
            </a:r>
            <a:r>
              <a:rPr lang="ru-RU" sz="2000" b="1" dirty="0"/>
              <a:t> </a:t>
            </a:r>
            <a:r>
              <a:rPr lang="ru-RU" sz="2000" b="1" dirty="0" err="1"/>
              <a:t>савдои</a:t>
            </a:r>
            <a:r>
              <a:rPr lang="ru-RU" sz="2000" b="1" dirty="0"/>
              <a:t>  </a:t>
            </a:r>
            <a:r>
              <a:rPr lang="ru-RU" sz="2000" b="1" dirty="0" err="1"/>
              <a:t>назди</a:t>
            </a:r>
            <a:r>
              <a:rPr lang="ru-RU" sz="2000" b="1" dirty="0"/>
              <a:t> Ӽ</a:t>
            </a:r>
            <a:r>
              <a:rPr lang="ru-RU" sz="2000" b="1" dirty="0" err="1"/>
              <a:t>укумати</a:t>
            </a:r>
            <a:r>
              <a:rPr lang="ru-RU" sz="2000" b="1" dirty="0"/>
              <a:t> </a:t>
            </a:r>
            <a:r>
              <a:rPr lang="ru-RU" sz="2000" b="1" dirty="0" err="1"/>
              <a:t>Ҷумӽурии</a:t>
            </a:r>
            <a:r>
              <a:rPr lang="ru-RU" sz="2000" b="1" dirty="0"/>
              <a:t>  </a:t>
            </a:r>
            <a:r>
              <a:rPr lang="ru-RU" sz="2000" b="1" dirty="0" err="1"/>
              <a:t>Тоҷикистон</a:t>
            </a:r>
            <a:endParaRPr lang="tr-TR" sz="2000" b="1" dirty="0">
              <a:solidFill>
                <a:srgbClr val="14496B"/>
              </a:solidFill>
              <a:latin typeface="Arial Narrow" panose="020B0606020202030204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12402286" y="680352"/>
            <a:ext cx="517111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800" b="1" cap="all" spc="270" dirty="0" err="1">
                <a:solidFill>
                  <a:srgbClr val="F87508"/>
                </a:solidFill>
                <a:latin typeface="Arial Black  "/>
                <a:cs typeface="Arial" panose="020B0604020202020204" pitchFamily="34" charset="0"/>
              </a:rPr>
              <a:t>пиёз</a:t>
            </a:r>
            <a:endParaRPr lang="en-US" sz="6000" spc="270" dirty="0">
              <a:solidFill>
                <a:srgbClr val="00B0F0"/>
              </a:solidFill>
              <a:latin typeface="Arial Black  "/>
              <a:cs typeface="Arial" panose="020B0604020202020204" pitchFamily="34" charset="0"/>
            </a:endParaRPr>
          </a:p>
        </p:txBody>
      </p:sp>
      <p:pic>
        <p:nvPicPr>
          <p:cNvPr id="9" name="Picture 2" descr="F:\2018\Работа\HWA\FVV 25\photos\7б.jpg"/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08" t="16011" r="19438" b="16766"/>
          <a:stretch/>
        </p:blipFill>
        <p:spPr bwMode="auto">
          <a:xfrm>
            <a:off x="14621721" y="8450319"/>
            <a:ext cx="3048915" cy="2191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Прямоугольник 59"/>
          <p:cNvSpPr/>
          <p:nvPr/>
        </p:nvSpPr>
        <p:spPr>
          <a:xfrm>
            <a:off x="9473219" y="18369645"/>
            <a:ext cx="810018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>
                <a:solidFill>
                  <a:srgbClr val="14496B"/>
                </a:solidFill>
              </a:rPr>
              <a:t>ИҶОЗАТ ОИД БА СИФАТ</a:t>
            </a:r>
          </a:p>
          <a:p>
            <a:r>
              <a:rPr lang="ru-RU" b="1" i="1" dirty="0" err="1">
                <a:solidFill>
                  <a:srgbClr val="14496B"/>
                </a:solidFill>
              </a:rPr>
              <a:t>Навъи</a:t>
            </a:r>
            <a:r>
              <a:rPr lang="ru-RU" b="1" i="1" dirty="0">
                <a:solidFill>
                  <a:srgbClr val="14496B"/>
                </a:solidFill>
              </a:rPr>
              <a:t>  </a:t>
            </a:r>
            <a:r>
              <a:rPr lang="ru-RU" b="1" i="1" dirty="0" err="1">
                <a:solidFill>
                  <a:srgbClr val="14496B"/>
                </a:solidFill>
              </a:rPr>
              <a:t>якум</a:t>
            </a:r>
            <a:r>
              <a:rPr lang="ru-RU" b="1" i="1" dirty="0">
                <a:solidFill>
                  <a:srgbClr val="14496B"/>
                </a:solidFill>
              </a:rPr>
              <a:t> </a:t>
            </a:r>
            <a:r>
              <a:rPr lang="ru-RU" dirty="0"/>
              <a:t>- </a:t>
            </a:r>
            <a:r>
              <a:rPr lang="ru-RU" dirty="0" err="1"/>
              <a:t>мавҷудияти</a:t>
            </a:r>
            <a:r>
              <a:rPr lang="ru-RU" dirty="0"/>
              <a:t> </a:t>
            </a:r>
            <a:r>
              <a:rPr lang="ru-RU" b="1" i="1" dirty="0">
                <a:solidFill>
                  <a:srgbClr val="14496B"/>
                </a:solidFill>
              </a:rPr>
              <a:t>10% </a:t>
            </a:r>
            <a:r>
              <a:rPr lang="ru-RU" dirty="0"/>
              <a:t>(аз </a:t>
            </a:r>
            <a:r>
              <a:rPr lang="ru-RU" dirty="0" err="1"/>
              <a:t>рўи</a:t>
            </a:r>
            <a:r>
              <a:rPr lang="ru-RU" dirty="0"/>
              <a:t> </a:t>
            </a:r>
            <a:r>
              <a:rPr lang="ru-RU" dirty="0" err="1"/>
              <a:t>миқдор</a:t>
            </a:r>
            <a:r>
              <a:rPr lang="ru-RU" dirty="0"/>
              <a:t> ё </a:t>
            </a:r>
            <a:r>
              <a:rPr lang="ru-RU" dirty="0" err="1"/>
              <a:t>вазн</a:t>
            </a:r>
            <a:r>
              <a:rPr lang="ru-RU" dirty="0"/>
              <a:t>), </a:t>
            </a:r>
            <a:r>
              <a:rPr lang="ru-RU" dirty="0" err="1"/>
              <a:t>ки</a:t>
            </a:r>
            <a:r>
              <a:rPr lang="ru-RU" dirty="0"/>
              <a:t> ба </a:t>
            </a:r>
            <a:r>
              <a:rPr lang="ru-RU" dirty="0" err="1"/>
              <a:t>талаботи</a:t>
            </a:r>
            <a:r>
              <a:rPr lang="ru-RU" dirty="0"/>
              <a:t> </a:t>
            </a:r>
            <a:r>
              <a:rPr lang="ru-RU" dirty="0" err="1"/>
              <a:t>навъи</a:t>
            </a:r>
            <a:r>
              <a:rPr lang="ru-RU" dirty="0"/>
              <a:t> </a:t>
            </a:r>
            <a:r>
              <a:rPr lang="ru-RU" dirty="0" err="1"/>
              <a:t>мазкур</a:t>
            </a:r>
            <a:r>
              <a:rPr lang="ru-RU" dirty="0"/>
              <a:t> </a:t>
            </a:r>
            <a:r>
              <a:rPr lang="ru-RU" dirty="0" err="1"/>
              <a:t>ҷавобгў</a:t>
            </a:r>
            <a:r>
              <a:rPr lang="ru-RU" dirty="0"/>
              <a:t> </a:t>
            </a:r>
            <a:r>
              <a:rPr lang="ru-RU" dirty="0" err="1"/>
              <a:t>нестанд</a:t>
            </a:r>
            <a:r>
              <a:rPr lang="ru-RU" dirty="0"/>
              <a:t>, вале ба </a:t>
            </a:r>
            <a:r>
              <a:rPr lang="ru-RU" dirty="0" err="1"/>
              <a:t>талаботи</a:t>
            </a:r>
            <a:r>
              <a:rPr lang="ru-RU" dirty="0"/>
              <a:t> </a:t>
            </a:r>
            <a:r>
              <a:rPr lang="ru-RU" dirty="0" err="1"/>
              <a:t>навъи</a:t>
            </a:r>
            <a:r>
              <a:rPr lang="ru-RU" dirty="0"/>
              <a:t> </a:t>
            </a:r>
            <a:r>
              <a:rPr lang="ru-RU" dirty="0" err="1"/>
              <a:t>дуюм</a:t>
            </a:r>
            <a:r>
              <a:rPr lang="ru-RU" dirty="0"/>
              <a:t> ё дар ӽ</a:t>
            </a:r>
            <a:r>
              <a:rPr lang="ru-RU" dirty="0" err="1"/>
              <a:t>олати</a:t>
            </a:r>
            <a:r>
              <a:rPr lang="ru-RU" dirty="0"/>
              <a:t> </a:t>
            </a:r>
            <a:r>
              <a:rPr lang="ru-RU" dirty="0" err="1"/>
              <a:t>истисноӣ</a:t>
            </a:r>
            <a:r>
              <a:rPr lang="ru-RU" dirty="0"/>
              <a:t> ба </a:t>
            </a:r>
            <a:r>
              <a:rPr lang="ru-RU" dirty="0" err="1"/>
              <a:t>муқаррароти</a:t>
            </a:r>
            <a:r>
              <a:rPr lang="ru-RU" dirty="0"/>
              <a:t> </a:t>
            </a:r>
            <a:r>
              <a:rPr lang="ru-RU" dirty="0" err="1"/>
              <a:t>иҷозатдодашуда</a:t>
            </a:r>
            <a:r>
              <a:rPr lang="ru-RU" dirty="0"/>
              <a:t> </a:t>
            </a:r>
            <a:r>
              <a:rPr lang="ru-RU" dirty="0" err="1"/>
              <a:t>барои</a:t>
            </a:r>
            <a:r>
              <a:rPr lang="ru-RU" dirty="0"/>
              <a:t> ин </a:t>
            </a:r>
            <a:r>
              <a:rPr lang="ru-RU" dirty="0" err="1"/>
              <a:t>навъ</a:t>
            </a:r>
            <a:r>
              <a:rPr lang="ru-RU" dirty="0"/>
              <a:t> </a:t>
            </a:r>
            <a:r>
              <a:rPr lang="ru-RU" dirty="0" err="1"/>
              <a:t>иҷозат</a:t>
            </a:r>
            <a:r>
              <a:rPr lang="ru-RU" dirty="0"/>
              <a:t> </a:t>
            </a:r>
            <a:r>
              <a:rPr lang="ru-RU" dirty="0" err="1"/>
              <a:t>дода</a:t>
            </a:r>
            <a:r>
              <a:rPr lang="ru-RU" dirty="0"/>
              <a:t> </a:t>
            </a:r>
            <a:r>
              <a:rPr lang="ru-RU" dirty="0" err="1"/>
              <a:t>мешавад</a:t>
            </a:r>
            <a:r>
              <a:rPr lang="ru-RU" dirty="0"/>
              <a:t>.</a:t>
            </a:r>
          </a:p>
          <a:p>
            <a:r>
              <a:rPr lang="ru-RU" b="1" i="1" dirty="0" err="1">
                <a:solidFill>
                  <a:srgbClr val="14496B"/>
                </a:solidFill>
              </a:rPr>
              <a:t>Навъи</a:t>
            </a:r>
            <a:r>
              <a:rPr lang="ru-RU" b="1" i="1" dirty="0">
                <a:solidFill>
                  <a:srgbClr val="14496B"/>
                </a:solidFill>
              </a:rPr>
              <a:t>  </a:t>
            </a:r>
            <a:r>
              <a:rPr lang="ru-RU" b="1" i="1" dirty="0" err="1">
                <a:solidFill>
                  <a:srgbClr val="14496B"/>
                </a:solidFill>
              </a:rPr>
              <a:t>дуюм</a:t>
            </a:r>
            <a:r>
              <a:rPr lang="ru-RU" b="1" i="1" dirty="0">
                <a:solidFill>
                  <a:srgbClr val="14496B"/>
                </a:solidFill>
              </a:rPr>
              <a:t>  </a:t>
            </a:r>
            <a:r>
              <a:rPr lang="ru-RU" dirty="0"/>
              <a:t>- </a:t>
            </a:r>
            <a:r>
              <a:rPr lang="ru-RU" dirty="0" err="1"/>
              <a:t>мавҷудияти</a:t>
            </a:r>
            <a:r>
              <a:rPr lang="ru-RU" dirty="0"/>
              <a:t> </a:t>
            </a:r>
            <a:r>
              <a:rPr lang="ru-RU" b="1" i="1" dirty="0">
                <a:solidFill>
                  <a:srgbClr val="14496B"/>
                </a:solidFill>
              </a:rPr>
              <a:t>10%</a:t>
            </a:r>
            <a:r>
              <a:rPr lang="ru-RU" dirty="0"/>
              <a:t> (аз </a:t>
            </a:r>
            <a:r>
              <a:rPr lang="ru-RU" dirty="0" err="1"/>
              <a:t>рўи</a:t>
            </a:r>
            <a:r>
              <a:rPr lang="ru-RU" dirty="0"/>
              <a:t> </a:t>
            </a:r>
            <a:r>
              <a:rPr lang="ru-RU" dirty="0" err="1"/>
              <a:t>миқдор</a:t>
            </a:r>
            <a:r>
              <a:rPr lang="ru-RU" dirty="0"/>
              <a:t> ё </a:t>
            </a:r>
            <a:r>
              <a:rPr lang="ru-RU" dirty="0" err="1"/>
              <a:t>вазн</a:t>
            </a:r>
            <a:r>
              <a:rPr lang="ru-RU" dirty="0"/>
              <a:t>), </a:t>
            </a:r>
            <a:r>
              <a:rPr lang="ru-RU" dirty="0" err="1"/>
              <a:t>ки</a:t>
            </a:r>
            <a:r>
              <a:rPr lang="ru-RU" dirty="0"/>
              <a:t> на ба </a:t>
            </a:r>
            <a:r>
              <a:rPr lang="ru-RU" dirty="0" err="1"/>
              <a:t>талаботи</a:t>
            </a:r>
            <a:r>
              <a:rPr lang="ru-RU" dirty="0"/>
              <a:t> </a:t>
            </a:r>
            <a:r>
              <a:rPr lang="ru-RU" dirty="0" err="1"/>
              <a:t>навъи</a:t>
            </a:r>
            <a:r>
              <a:rPr lang="ru-RU" dirty="0"/>
              <a:t> </a:t>
            </a:r>
            <a:r>
              <a:rPr lang="ru-RU" dirty="0" err="1"/>
              <a:t>мазкур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на ба </a:t>
            </a:r>
            <a:r>
              <a:rPr lang="ru-RU" dirty="0" err="1"/>
              <a:t>талаботи</a:t>
            </a:r>
            <a:r>
              <a:rPr lang="ru-RU" dirty="0"/>
              <a:t> </a:t>
            </a:r>
            <a:r>
              <a:rPr lang="ru-RU" dirty="0" err="1"/>
              <a:t>ниӽоӣ</a:t>
            </a:r>
            <a:r>
              <a:rPr lang="ru-RU" dirty="0"/>
              <a:t> </a:t>
            </a:r>
            <a:r>
              <a:rPr lang="ru-RU" dirty="0" err="1"/>
              <a:t>ҷавобгў</a:t>
            </a:r>
            <a:r>
              <a:rPr lang="ru-RU" dirty="0"/>
              <a:t> </a:t>
            </a:r>
            <a:r>
              <a:rPr lang="ru-RU" dirty="0" err="1"/>
              <a:t>нестанд</a:t>
            </a:r>
            <a:r>
              <a:rPr lang="ru-RU" dirty="0"/>
              <a:t>. Дар </a:t>
            </a:r>
            <a:r>
              <a:rPr lang="ru-RU" dirty="0" err="1"/>
              <a:t>баробари</a:t>
            </a:r>
            <a:r>
              <a:rPr lang="ru-RU" dirty="0"/>
              <a:t> ин </a:t>
            </a:r>
            <a:r>
              <a:rPr lang="ru-RU" dirty="0" err="1"/>
              <a:t>мавҷудияти</a:t>
            </a:r>
            <a:r>
              <a:rPr lang="ru-RU" dirty="0"/>
              <a:t> </a:t>
            </a:r>
            <a:r>
              <a:rPr lang="ru-RU" dirty="0" err="1"/>
              <a:t>пўсиш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ё </a:t>
            </a:r>
            <a:r>
              <a:rPr lang="ru-RU" dirty="0" err="1"/>
              <a:t>дигар</a:t>
            </a:r>
            <a:r>
              <a:rPr lang="ru-RU" dirty="0"/>
              <a:t> </a:t>
            </a:r>
            <a:r>
              <a:rPr lang="ru-RU" dirty="0" err="1"/>
              <a:t>хел</a:t>
            </a:r>
            <a:r>
              <a:rPr lang="ru-RU" dirty="0"/>
              <a:t> </a:t>
            </a:r>
            <a:r>
              <a:rPr lang="ru-RU" dirty="0" err="1"/>
              <a:t>вайроншавӣ</a:t>
            </a:r>
            <a:r>
              <a:rPr lang="ru-RU" dirty="0"/>
              <a:t>, </a:t>
            </a:r>
            <a:r>
              <a:rPr lang="ru-RU" dirty="0" err="1"/>
              <a:t>ки</a:t>
            </a:r>
            <a:r>
              <a:rPr lang="ru-RU" dirty="0"/>
              <a:t> </a:t>
            </a:r>
            <a:r>
              <a:rPr lang="ru-RU" dirty="0" err="1"/>
              <a:t>онро</a:t>
            </a:r>
            <a:r>
              <a:rPr lang="ru-RU" dirty="0"/>
              <a:t> </a:t>
            </a:r>
            <a:r>
              <a:rPr lang="ru-RU" dirty="0" err="1"/>
              <a:t>барои</a:t>
            </a:r>
            <a:r>
              <a:rPr lang="ru-RU" dirty="0"/>
              <a:t> </a:t>
            </a:r>
            <a:r>
              <a:rPr lang="ru-RU" dirty="0" err="1"/>
              <a:t>истеъмол</a:t>
            </a:r>
            <a:r>
              <a:rPr lang="ru-RU" dirty="0"/>
              <a:t>  </a:t>
            </a:r>
            <a:r>
              <a:rPr lang="ru-RU" dirty="0" err="1"/>
              <a:t>номувофиқ</a:t>
            </a:r>
            <a:r>
              <a:rPr lang="ru-RU" dirty="0"/>
              <a:t> </a:t>
            </a:r>
            <a:r>
              <a:rPr lang="ru-RU" dirty="0" err="1"/>
              <a:t>мегардонад</a:t>
            </a:r>
            <a:r>
              <a:rPr lang="ru-RU" dirty="0"/>
              <a:t> </a:t>
            </a:r>
            <a:r>
              <a:rPr lang="ru-RU" dirty="0" err="1"/>
              <a:t>иҷозат</a:t>
            </a:r>
            <a:r>
              <a:rPr lang="ru-RU" dirty="0"/>
              <a:t> </a:t>
            </a:r>
            <a:r>
              <a:rPr lang="ru-RU" dirty="0" err="1"/>
              <a:t>дода</a:t>
            </a:r>
            <a:r>
              <a:rPr lang="ru-RU" dirty="0"/>
              <a:t> </a:t>
            </a:r>
            <a:r>
              <a:rPr lang="ru-RU" dirty="0" err="1"/>
              <a:t>намешавад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en-US" b="1" dirty="0">
              <a:solidFill>
                <a:srgbClr val="14496B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9473218" y="21197617"/>
            <a:ext cx="810018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14496B"/>
                </a:solidFill>
              </a:rPr>
              <a:t>ИҶОЗАТ ТИБҚИ АНДОЗА</a:t>
            </a:r>
          </a:p>
          <a:p>
            <a:r>
              <a:rPr lang="ru-RU" dirty="0" err="1"/>
              <a:t>Барои</a:t>
            </a:r>
            <a:r>
              <a:rPr lang="ru-RU" dirty="0"/>
              <a:t> ӽ</a:t>
            </a:r>
            <a:r>
              <a:rPr lang="ru-RU" dirty="0" err="1"/>
              <a:t>амаи</a:t>
            </a:r>
            <a:r>
              <a:rPr lang="ru-RU" dirty="0"/>
              <a:t> </a:t>
            </a:r>
            <a:r>
              <a:rPr lang="ru-RU" dirty="0" err="1"/>
              <a:t>навъӽо</a:t>
            </a:r>
            <a:r>
              <a:rPr lang="ru-RU" dirty="0"/>
              <a:t> </a:t>
            </a:r>
            <a:r>
              <a:rPr lang="ru-RU" dirty="0" err="1"/>
              <a:t>мавҷудияти</a:t>
            </a:r>
            <a:r>
              <a:rPr lang="ru-RU" dirty="0"/>
              <a:t> </a:t>
            </a:r>
            <a:r>
              <a:rPr lang="ru-RU" b="1" i="1" dirty="0">
                <a:solidFill>
                  <a:srgbClr val="14496B"/>
                </a:solidFill>
              </a:rPr>
              <a:t>10% </a:t>
            </a:r>
            <a:r>
              <a:rPr lang="ru-RU" dirty="0"/>
              <a:t>(аз </a:t>
            </a:r>
            <a:r>
              <a:rPr lang="ru-RU" dirty="0" err="1"/>
              <a:t>рўи</a:t>
            </a:r>
            <a:r>
              <a:rPr lang="ru-RU" dirty="0"/>
              <a:t> </a:t>
            </a:r>
            <a:r>
              <a:rPr lang="ru-RU" dirty="0" err="1"/>
              <a:t>миқдор</a:t>
            </a:r>
            <a:r>
              <a:rPr lang="ru-RU" dirty="0"/>
              <a:t> ё </a:t>
            </a:r>
            <a:r>
              <a:rPr lang="ru-RU" dirty="0" err="1"/>
              <a:t>вазн</a:t>
            </a:r>
            <a:r>
              <a:rPr lang="ru-RU" dirty="0"/>
              <a:t>), </a:t>
            </a:r>
            <a:r>
              <a:rPr lang="ru-RU" dirty="0" err="1"/>
              <a:t>ки</a:t>
            </a:r>
            <a:r>
              <a:rPr lang="ru-RU" dirty="0"/>
              <a:t> ба </a:t>
            </a:r>
            <a:r>
              <a:rPr lang="ru-RU" dirty="0" err="1"/>
              <a:t>андозаи</a:t>
            </a:r>
            <a:r>
              <a:rPr lang="ru-RU" dirty="0"/>
              <a:t> </a:t>
            </a:r>
            <a:r>
              <a:rPr lang="ru-RU" dirty="0" err="1"/>
              <a:t>муайяншуда</a:t>
            </a:r>
            <a:r>
              <a:rPr lang="ru-RU" dirty="0"/>
              <a:t> </a:t>
            </a:r>
            <a:r>
              <a:rPr lang="ru-RU" dirty="0" err="1"/>
              <a:t>ҷавобгў</a:t>
            </a:r>
            <a:r>
              <a:rPr lang="ru-RU" dirty="0"/>
              <a:t> </a:t>
            </a:r>
            <a:r>
              <a:rPr lang="ru-RU" dirty="0" err="1"/>
              <a:t>нестанд</a:t>
            </a:r>
            <a:r>
              <a:rPr lang="ru-RU" dirty="0"/>
              <a:t> </a:t>
            </a:r>
            <a:r>
              <a:rPr lang="ru-RU" dirty="0" err="1"/>
              <a:t>иҷозат</a:t>
            </a:r>
            <a:r>
              <a:rPr lang="ru-RU" dirty="0"/>
              <a:t> </a:t>
            </a:r>
            <a:r>
              <a:rPr lang="ru-RU" dirty="0" err="1"/>
              <a:t>дода</a:t>
            </a:r>
            <a:r>
              <a:rPr lang="ru-RU" dirty="0"/>
              <a:t> </a:t>
            </a:r>
            <a:r>
              <a:rPr lang="ru-RU" dirty="0" err="1"/>
              <a:t>мешавад</a:t>
            </a:r>
            <a:r>
              <a:rPr lang="ru-RU" dirty="0"/>
              <a:t>, вале дар </a:t>
            </a:r>
            <a:r>
              <a:rPr lang="ru-RU" dirty="0" err="1"/>
              <a:t>баробари</a:t>
            </a:r>
            <a:r>
              <a:rPr lang="ru-RU" dirty="0"/>
              <a:t> ин </a:t>
            </a:r>
            <a:r>
              <a:rPr lang="ru-RU" dirty="0" err="1"/>
              <a:t>фарқият</a:t>
            </a:r>
            <a:r>
              <a:rPr lang="ru-RU" dirty="0"/>
              <a:t> дар </a:t>
            </a:r>
            <a:r>
              <a:rPr lang="ru-RU" dirty="0" err="1"/>
              <a:t>диаметри</a:t>
            </a:r>
            <a:r>
              <a:rPr lang="ru-RU" dirty="0"/>
              <a:t> он </a:t>
            </a:r>
            <a:r>
              <a:rPr lang="ru-RU" dirty="0" err="1"/>
              <a:t>набояд</a:t>
            </a:r>
            <a:r>
              <a:rPr lang="ru-RU" dirty="0"/>
              <a:t> аз </a:t>
            </a:r>
            <a:r>
              <a:rPr lang="ru-RU" b="1" i="1" dirty="0">
                <a:solidFill>
                  <a:srgbClr val="14496B"/>
                </a:solidFill>
              </a:rPr>
              <a:t>20 % </a:t>
            </a:r>
            <a:r>
              <a:rPr lang="ru-RU" dirty="0" err="1"/>
              <a:t>зиёд</a:t>
            </a:r>
            <a:r>
              <a:rPr lang="ru-RU" dirty="0"/>
              <a:t> </a:t>
            </a:r>
            <a:r>
              <a:rPr lang="ru-RU" dirty="0" err="1"/>
              <a:t>бошад</a:t>
            </a:r>
            <a:r>
              <a:rPr lang="ru-RU" dirty="0"/>
              <a:t>.</a:t>
            </a:r>
            <a:br>
              <a:rPr lang="ru-RU" dirty="0"/>
            </a:br>
            <a:endParaRPr lang="en-US" dirty="0"/>
          </a:p>
        </p:txBody>
      </p:sp>
      <p:pic>
        <p:nvPicPr>
          <p:cNvPr id="81" name="Picture 2" descr="F:\2018\Работа\HWA\FVV 25\photos\9а.jpg"/>
          <p:cNvPicPr>
            <a:picLocks noChangeAspect="1" noChangeArrowheads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99" t="26967" r="19209" b="10674"/>
          <a:stretch/>
        </p:blipFill>
        <p:spPr bwMode="auto">
          <a:xfrm>
            <a:off x="6054906" y="19696386"/>
            <a:ext cx="3048914" cy="2191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3" descr="F:\2018\Работа\HWA\FVV 25\photos\9б.jpg"/>
          <p:cNvPicPr>
            <a:picLocks noChangeAspect="1" noChangeArrowheads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4" t="6528" r="3264"/>
          <a:stretch/>
        </p:blipFill>
        <p:spPr bwMode="auto">
          <a:xfrm>
            <a:off x="2875561" y="19696384"/>
            <a:ext cx="3047366" cy="2191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F:\2019\websites\qmc\team\122.jpg"/>
          <p:cNvPicPr>
            <a:picLocks noChangeAspect="1" noChangeArrowheads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682"/>
          <a:stretch/>
        </p:blipFill>
        <p:spPr bwMode="auto">
          <a:xfrm>
            <a:off x="9271347" y="22806141"/>
            <a:ext cx="1539981" cy="1044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2" descr="F:\2019\websites\qmc\team\122.jpg"/>
          <p:cNvPicPr>
            <a:picLocks noChangeAspect="1" noChangeArrowheads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11"/>
          <a:stretch/>
        </p:blipFill>
        <p:spPr bwMode="auto">
          <a:xfrm>
            <a:off x="16474624" y="23573037"/>
            <a:ext cx="1193544" cy="1250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8" descr="C:\Users\User\Desktop\FVV 25\photos\7а.jpg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49" t="18309" r="26015" b="53206"/>
          <a:stretch/>
        </p:blipFill>
        <p:spPr bwMode="auto">
          <a:xfrm>
            <a:off x="14029256" y="8306409"/>
            <a:ext cx="1184930" cy="1169931"/>
          </a:xfrm>
          <a:prstGeom prst="rect">
            <a:avLst/>
          </a:prstGeom>
          <a:solidFill>
            <a:srgbClr val="FFFFFF">
              <a:shade val="85000"/>
            </a:srgbClr>
          </a:solidFill>
          <a:ln w="127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cxnSp>
        <p:nvCxnSpPr>
          <p:cNvPr id="87" name="Скругленная соединительная линия 86"/>
          <p:cNvCxnSpPr/>
          <p:nvPr/>
        </p:nvCxnSpPr>
        <p:spPr>
          <a:xfrm flipV="1">
            <a:off x="13651495" y="8784057"/>
            <a:ext cx="377761" cy="265280"/>
          </a:xfrm>
          <a:prstGeom prst="curvedConnector3">
            <a:avLst>
              <a:gd name="adj1" fmla="val 50000"/>
            </a:avLst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" descr="Image result for Ð»ÑÐº ÑÐ°Ð´Ð¶Ð¸ÐºÐ¸ÑÑÐ°Ð½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6903" y="4524558"/>
            <a:ext cx="3343004" cy="2453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4" name="TextBox 83"/>
          <p:cNvSpPr txBox="1"/>
          <p:nvPr/>
        </p:nvSpPr>
        <p:spPr>
          <a:xfrm>
            <a:off x="10998023" y="23066760"/>
            <a:ext cx="24248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err="1">
                <a:solidFill>
                  <a:schemeClr val="accent5">
                    <a:lumMod val="75000"/>
                  </a:schemeClr>
                </a:solidFill>
              </a:rPr>
              <a:t>Лоиӽаи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400" b="1" dirty="0" err="1">
                <a:solidFill>
                  <a:schemeClr val="accent5">
                    <a:lumMod val="75000"/>
                  </a:schemeClr>
                </a:solidFill>
              </a:rPr>
              <a:t>иттиӽодияи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400" b="1" dirty="0" err="1" smtClean="0">
                <a:solidFill>
                  <a:schemeClr val="accent5">
                    <a:lumMod val="75000"/>
                  </a:schemeClr>
                </a:solidFill>
              </a:rPr>
              <a:t>Аврупо</a:t>
            </a:r>
            <a:endParaRPr lang="ru-RU" sz="14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“</a:t>
            </a:r>
            <a:r>
              <a:rPr lang="ru-RU" sz="1400" b="1" dirty="0" err="1" smtClean="0">
                <a:solidFill>
                  <a:schemeClr val="accent5">
                    <a:lumMod val="75000"/>
                  </a:schemeClr>
                </a:solidFill>
              </a:rPr>
              <a:t>Осиеи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400" b="1" dirty="0" err="1" smtClean="0">
                <a:solidFill>
                  <a:schemeClr val="accent5">
                    <a:lumMod val="75000"/>
                  </a:schemeClr>
                </a:solidFill>
              </a:rPr>
              <a:t>Маркази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–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Инвест 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</a:rPr>
              <a:t>IV”</a:t>
            </a:r>
            <a:endParaRPr lang="ru-RU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71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2575</TotalTime>
  <Words>370</Words>
  <Application>Microsoft Office PowerPoint</Application>
  <PresentationFormat>Произвольный</PresentationFormat>
  <Paragraphs>53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Arial Black</vt:lpstr>
      <vt:lpstr>Arial Black  </vt:lpstr>
      <vt:lpstr>Arial Narrow</vt:lpstr>
      <vt:lpstr>Calibri</vt:lpstr>
      <vt:lpstr>Calibri Light</vt:lpstr>
      <vt:lpstr>Office Theme</vt:lpstr>
      <vt:lpstr>Презентация PowerPoint</vt:lpstr>
    </vt:vector>
  </TitlesOfParts>
  <Company>UNECE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Lucica Matei</dc:creator>
  <cp:lastModifiedBy>Mirzoravshan Qobilov</cp:lastModifiedBy>
  <cp:revision>97</cp:revision>
  <dcterms:created xsi:type="dcterms:W3CDTF">2017-05-17T07:48:22Z</dcterms:created>
  <dcterms:modified xsi:type="dcterms:W3CDTF">2019-09-05T10:05:01Z</dcterms:modified>
</cp:coreProperties>
</file>